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5"/>
  </p:notesMasterIdLst>
  <p:sldIdLst>
    <p:sldId id="256" r:id="rId2"/>
    <p:sldId id="257" r:id="rId3"/>
    <p:sldId id="277" r:id="rId4"/>
    <p:sldId id="278" r:id="rId5"/>
    <p:sldId id="279" r:id="rId6"/>
    <p:sldId id="283" r:id="rId7"/>
    <p:sldId id="280" r:id="rId8"/>
    <p:sldId id="281" r:id="rId9"/>
    <p:sldId id="282" r:id="rId10"/>
    <p:sldId id="259" r:id="rId11"/>
    <p:sldId id="264" r:id="rId12"/>
    <p:sldId id="265" r:id="rId13"/>
    <p:sldId id="266" r:id="rId14"/>
    <p:sldId id="269" r:id="rId15"/>
    <p:sldId id="270" r:id="rId16"/>
    <p:sldId id="271" r:id="rId17"/>
    <p:sldId id="273" r:id="rId18"/>
    <p:sldId id="274" r:id="rId19"/>
    <p:sldId id="275" r:id="rId20"/>
    <p:sldId id="276" r:id="rId21"/>
    <p:sldId id="261" r:id="rId22"/>
    <p:sldId id="284" r:id="rId23"/>
    <p:sldId id="262"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493A54D-312C-8A49-A9CE-98888E50C5E3}">
          <p14:sldIdLst>
            <p14:sldId id="256"/>
            <p14:sldId id="257"/>
          </p14:sldIdLst>
        </p14:section>
        <p14:section name="Requirement 1" id="{CCD8F068-FE63-3B4A-8E94-4D2D8E1CE555}">
          <p14:sldIdLst>
            <p14:sldId id="277"/>
            <p14:sldId id="278"/>
            <p14:sldId id="279"/>
            <p14:sldId id="283"/>
            <p14:sldId id="280"/>
            <p14:sldId id="281"/>
            <p14:sldId id="282"/>
          </p14:sldIdLst>
        </p14:section>
        <p14:section name="Requirement 2" id="{6E2731FB-25A9-9348-8276-7AEB9D2A8FCF}">
          <p14:sldIdLst>
            <p14:sldId id="259"/>
            <p14:sldId id="264"/>
            <p14:sldId id="265"/>
            <p14:sldId id="266"/>
            <p14:sldId id="269"/>
            <p14:sldId id="270"/>
            <p14:sldId id="271"/>
          </p14:sldIdLst>
        </p14:section>
        <p14:section name="Requirement 3" id="{2E0CA0F3-8F6A-C549-8395-D86E2787ECEB}">
          <p14:sldIdLst>
            <p14:sldId id="273"/>
            <p14:sldId id="274"/>
            <p14:sldId id="275"/>
            <p14:sldId id="276"/>
          </p14:sldIdLst>
        </p14:section>
        <p14:section name="Beyond the Requirements" id="{2CAEADA7-209A-0549-9FDD-D12554386DD9}">
          <p14:sldIdLst>
            <p14:sldId id="261"/>
          </p14:sldIdLst>
        </p14:section>
        <p14:section name="Future Changes" id="{7A1627DA-1646-A04E-8D51-76B3EE87630F}">
          <p14:sldIdLst>
            <p14:sldId id="284"/>
          </p14:sldIdLst>
        </p14:section>
        <p14:section name="References and Resources" id="{222B51F7-96CB-C84F-AC2E-3D8BE1C7BD50}">
          <p14:sldIdLst>
            <p14:sldId id="262"/>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BFADDF-6FE4-F783-8B04-08580D20B8ED}" v="126" dt="2025-12-12T11:04:12.6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14"/>
    <p:restoredTop sz="94658"/>
  </p:normalViewPr>
  <p:slideViewPr>
    <p:cSldViewPr snapToGrid="0">
      <p:cViewPr varScale="1">
        <p:scale>
          <a:sx n="160" d="100"/>
          <a:sy n="160" d="100"/>
        </p:scale>
        <p:origin x="72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rison, Robson (Engineer - Software Engineering)" userId="575f44c7-26f6-42f2-8a0b-b2a7b36ab26f" providerId="ADAL" clId="{1A1983A2-3314-5353-BEC7-3B595A2E72B3}"/>
    <pc:docChg chg="undo custSel addSld modSld addSection modSection">
      <pc:chgData name="Harrison, Robson (Engineer - Software Engineering)" userId="575f44c7-26f6-42f2-8a0b-b2a7b36ab26f" providerId="ADAL" clId="{1A1983A2-3314-5353-BEC7-3B595A2E72B3}" dt="2025-12-12T11:38:33.374" v="1071" actId="20577"/>
      <pc:docMkLst>
        <pc:docMk/>
      </pc:docMkLst>
      <pc:sldChg chg="modSp add mod">
        <pc:chgData name="Harrison, Robson (Engineer - Software Engineering)" userId="575f44c7-26f6-42f2-8a0b-b2a7b36ab26f" providerId="ADAL" clId="{1A1983A2-3314-5353-BEC7-3B595A2E72B3}" dt="2025-12-12T11:38:33.374" v="1071" actId="20577"/>
        <pc:sldMkLst>
          <pc:docMk/>
          <pc:sldMk cId="873024505" sldId="284"/>
        </pc:sldMkLst>
        <pc:spChg chg="mod">
          <ac:chgData name="Harrison, Robson (Engineer - Software Engineering)" userId="575f44c7-26f6-42f2-8a0b-b2a7b36ab26f" providerId="ADAL" clId="{1A1983A2-3314-5353-BEC7-3B595A2E72B3}" dt="2025-12-12T11:29:22.878" v="26" actId="20577"/>
          <ac:spMkLst>
            <pc:docMk/>
            <pc:sldMk cId="873024505" sldId="284"/>
            <ac:spMk id="3" creationId="{1AECDFEF-E8ED-C14C-0EA8-F96A9DC63582}"/>
          </ac:spMkLst>
        </pc:spChg>
        <pc:spChg chg="mod">
          <ac:chgData name="Harrison, Robson (Engineer - Software Engineering)" userId="575f44c7-26f6-42f2-8a0b-b2a7b36ab26f" providerId="ADAL" clId="{1A1983A2-3314-5353-BEC7-3B595A2E72B3}" dt="2025-12-12T11:33:11.491" v="624" actId="27636"/>
          <ac:spMkLst>
            <pc:docMk/>
            <pc:sldMk cId="873024505" sldId="284"/>
            <ac:spMk id="4" creationId="{EE4FECA3-F42D-3C0D-82C6-5133A086C90C}"/>
          </ac:spMkLst>
        </pc:spChg>
        <pc:spChg chg="mod">
          <ac:chgData name="Harrison, Robson (Engineer - Software Engineering)" userId="575f44c7-26f6-42f2-8a0b-b2a7b36ab26f" providerId="ADAL" clId="{1A1983A2-3314-5353-BEC7-3B595A2E72B3}" dt="2025-12-12T11:29:26.571" v="33" actId="20577"/>
          <ac:spMkLst>
            <pc:docMk/>
            <pc:sldMk cId="873024505" sldId="284"/>
            <ac:spMk id="6" creationId="{2B130F1F-5CF7-8D2C-A90F-0BBC8237C287}"/>
          </ac:spMkLst>
        </pc:spChg>
        <pc:spChg chg="mod">
          <ac:chgData name="Harrison, Robson (Engineer - Software Engineering)" userId="575f44c7-26f6-42f2-8a0b-b2a7b36ab26f" providerId="ADAL" clId="{1A1983A2-3314-5353-BEC7-3B595A2E72B3}" dt="2025-12-12T11:31:23.942" v="329"/>
          <ac:spMkLst>
            <pc:docMk/>
            <pc:sldMk cId="873024505" sldId="284"/>
            <ac:spMk id="7" creationId="{14013A3A-FC83-6068-2DB3-F109723A51A5}"/>
          </ac:spMkLst>
        </pc:spChg>
        <pc:spChg chg="mod">
          <ac:chgData name="Harrison, Robson (Engineer - Software Engineering)" userId="575f44c7-26f6-42f2-8a0b-b2a7b36ab26f" providerId="ADAL" clId="{1A1983A2-3314-5353-BEC7-3B595A2E72B3}" dt="2025-12-12T11:33:34.233" v="675" actId="20577"/>
          <ac:spMkLst>
            <pc:docMk/>
            <pc:sldMk cId="873024505" sldId="284"/>
            <ac:spMk id="8" creationId="{6AE294E1-295C-A30E-9204-5AFBF4089CAD}"/>
          </ac:spMkLst>
        </pc:spChg>
        <pc:spChg chg="mod">
          <ac:chgData name="Harrison, Robson (Engineer - Software Engineering)" userId="575f44c7-26f6-42f2-8a0b-b2a7b36ab26f" providerId="ADAL" clId="{1A1983A2-3314-5353-BEC7-3B595A2E72B3}" dt="2025-12-12T11:38:33.374" v="1071" actId="20577"/>
          <ac:spMkLst>
            <pc:docMk/>
            <pc:sldMk cId="873024505" sldId="284"/>
            <ac:spMk id="9" creationId="{19F2D44D-2F8E-AF3E-C3C4-79F2AE8571BF}"/>
          </ac:spMkLst>
        </pc:spChg>
        <pc:spChg chg="mod">
          <ac:chgData name="Harrison, Robson (Engineer - Software Engineering)" userId="575f44c7-26f6-42f2-8a0b-b2a7b36ab26f" providerId="ADAL" clId="{1A1983A2-3314-5353-BEC7-3B595A2E72B3}" dt="2025-12-12T11:29:06.079" v="14" actId="20577"/>
          <ac:spMkLst>
            <pc:docMk/>
            <pc:sldMk cId="873024505" sldId="284"/>
            <ac:spMk id="83" creationId="{09224EA0-4880-1B9C-512E-9EABEBE9EE9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US"/>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af8e41e32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58" name="Google Shape;58;g3af8e41e32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5150CF37-29B7-1054-C2CA-517A03B97204}"/>
            </a:ext>
          </a:extLst>
        </p:cNvPr>
        <p:cNvGrpSpPr/>
        <p:nvPr/>
      </p:nvGrpSpPr>
      <p:grpSpPr>
        <a:xfrm>
          <a:off x="0" y="0"/>
          <a:ext cx="0" cy="0"/>
          <a:chOff x="0" y="0"/>
          <a:chExt cx="0" cy="0"/>
        </a:xfrm>
      </p:grpSpPr>
      <p:sp>
        <p:nvSpPr>
          <p:cNvPr id="68" name="Google Shape;68;g3af8e41e320_1_8:notes">
            <a:extLst>
              <a:ext uri="{FF2B5EF4-FFF2-40B4-BE49-F238E27FC236}">
                <a16:creationId xmlns:a16="http://schemas.microsoft.com/office/drawing/2014/main" id="{34D0D624-F57B-4FE4-A64B-090C262094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af8e41e320_1_8:notes">
            <a:extLst>
              <a:ext uri="{FF2B5EF4-FFF2-40B4-BE49-F238E27FC236}">
                <a16:creationId xmlns:a16="http://schemas.microsoft.com/office/drawing/2014/main" id="{8BED0491-55DC-9C4F-2F7B-9A5A146A3E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5463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af8e41e320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af8e41e32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FDF2DB2C-FE8A-16BE-15AD-A7B7250A67F7}"/>
            </a:ext>
          </a:extLst>
        </p:cNvPr>
        <p:cNvGrpSpPr/>
        <p:nvPr/>
      </p:nvGrpSpPr>
      <p:grpSpPr>
        <a:xfrm>
          <a:off x="0" y="0"/>
          <a:ext cx="0" cy="0"/>
          <a:chOff x="0" y="0"/>
          <a:chExt cx="0" cy="0"/>
        </a:xfrm>
      </p:grpSpPr>
      <p:sp>
        <p:nvSpPr>
          <p:cNvPr id="68" name="Google Shape;68;g3af8e41e320_1_8:notes">
            <a:extLst>
              <a:ext uri="{FF2B5EF4-FFF2-40B4-BE49-F238E27FC236}">
                <a16:creationId xmlns:a16="http://schemas.microsoft.com/office/drawing/2014/main" id="{3043EB65-F96D-F899-895B-DD4AB1D092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af8e41e320_1_8:notes">
            <a:extLst>
              <a:ext uri="{FF2B5EF4-FFF2-40B4-BE49-F238E27FC236}">
                <a16:creationId xmlns:a16="http://schemas.microsoft.com/office/drawing/2014/main" id="{20A73D71-CB8B-6170-C45E-C726D533B9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7641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af8e41e320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81" name="Google Shape;81;g3af8e41e320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a:extLst>
            <a:ext uri="{FF2B5EF4-FFF2-40B4-BE49-F238E27FC236}">
              <a16:creationId xmlns:a16="http://schemas.microsoft.com/office/drawing/2014/main" id="{7985E484-91F3-D950-7659-DEE1AD25B63D}"/>
            </a:ext>
          </a:extLst>
        </p:cNvPr>
        <p:cNvGrpSpPr/>
        <p:nvPr/>
      </p:nvGrpSpPr>
      <p:grpSpPr>
        <a:xfrm>
          <a:off x="0" y="0"/>
          <a:ext cx="0" cy="0"/>
          <a:chOff x="0" y="0"/>
          <a:chExt cx="0" cy="0"/>
        </a:xfrm>
      </p:grpSpPr>
      <p:sp>
        <p:nvSpPr>
          <p:cNvPr id="80" name="Google Shape;80;g3af8e41e320_1_20:notes">
            <a:extLst>
              <a:ext uri="{FF2B5EF4-FFF2-40B4-BE49-F238E27FC236}">
                <a16:creationId xmlns:a16="http://schemas.microsoft.com/office/drawing/2014/main" id="{ECB29A34-58B5-2A7A-F464-8E33C4DBD2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81" name="Google Shape;81;g3af8e41e320_1_20:notes">
            <a:extLst>
              <a:ext uri="{FF2B5EF4-FFF2-40B4-BE49-F238E27FC236}">
                <a16:creationId xmlns:a16="http://schemas.microsoft.com/office/drawing/2014/main" id="{35B4A204-EB84-28EF-A75A-BD508CCF14B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292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af8e41e320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90" name="Google Shape;90;g3af8e41e320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obsonHarrison/com4023Cw1Pygame/wiki/Sources-and-Credits" TargetMode="External"/><Relationship Id="rId7" Type="http://schemas.openxmlformats.org/officeDocument/2006/relationships/hyperlink" Target="https://github.com/RobsonHarrison/com4023Cw1Pygame/issue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github.com/RobsonHarrison/com4023Cw1Pygame/wiki/Game-Architecture" TargetMode="External"/><Relationship Id="rId5" Type="http://schemas.openxmlformats.org/officeDocument/2006/relationships/hyperlink" Target="https://github.com/RobsonHarrison/com4023Cw1Pygame" TargetMode="External"/><Relationship Id="rId4" Type="http://schemas.openxmlformats.org/officeDocument/2006/relationships/hyperlink" Target="https://carbon.now.sh/"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547350" y="396300"/>
            <a:ext cx="8049300" cy="79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sz="2500" dirty="0"/>
              <a:t>COM4023 CW1</a:t>
            </a:r>
            <a:br>
              <a:rPr lang="en-GB" sz="2500" dirty="0"/>
            </a:br>
            <a:r>
              <a:rPr lang="en-GB" sz="2500" dirty="0"/>
              <a:t>Assignment Presentation</a:t>
            </a:r>
            <a:endParaRPr sz="2500" dirty="0"/>
          </a:p>
        </p:txBody>
      </p:sp>
      <p:sp>
        <p:nvSpPr>
          <p:cNvPr id="55" name="Google Shape;55;p13"/>
          <p:cNvSpPr txBox="1">
            <a:spLocks noGrp="1"/>
          </p:cNvSpPr>
          <p:nvPr>
            <p:ph type="subTitle" idx="1"/>
          </p:nvPr>
        </p:nvSpPr>
        <p:spPr>
          <a:xfrm>
            <a:off x="311700" y="4484055"/>
            <a:ext cx="8520600" cy="52629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2000" dirty="0"/>
              <a:t>By Abdul-Mateen Ahmed and Robson Harrison</a:t>
            </a:r>
            <a:endParaRPr sz="2000" dirty="0"/>
          </a:p>
        </p:txBody>
      </p:sp>
      <p:pic>
        <p:nvPicPr>
          <p:cNvPr id="6" name="Picture 5" descr="A video game graphics on a black background&#10;&#10;AI-generated content may be incorrect.">
            <a:extLst>
              <a:ext uri="{FF2B5EF4-FFF2-40B4-BE49-F238E27FC236}">
                <a16:creationId xmlns:a16="http://schemas.microsoft.com/office/drawing/2014/main" id="{CF4E2CF5-F285-385A-1B62-838CA37BD739}"/>
              </a:ext>
            </a:extLst>
          </p:cNvPr>
          <p:cNvPicPr>
            <a:picLocks noChangeAspect="1"/>
          </p:cNvPicPr>
          <p:nvPr/>
        </p:nvPicPr>
        <p:blipFill>
          <a:blip r:embed="rId3"/>
          <a:stretch>
            <a:fillRect/>
          </a:stretch>
        </p:blipFill>
        <p:spPr>
          <a:xfrm>
            <a:off x="2965677" y="1196039"/>
            <a:ext cx="3212646" cy="321264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1106125"/>
            <a:ext cx="8520600" cy="1963500"/>
          </a:xfrm>
        </p:spPr>
        <p:txBody>
          <a:bodyPr spcFirstLastPara="1" wrap="square" lIns="91425" tIns="91425" rIns="91425" bIns="91425" anchor="b" anchorCtr="0">
            <a:normAutofit/>
          </a:bodyPr>
          <a:lstStyle/>
          <a:p>
            <a:pPr marL="0" lvl="0" indent="0" rtl="0">
              <a:lnSpc>
                <a:spcPct val="90000"/>
              </a:lnSpc>
              <a:spcBef>
                <a:spcPts val="0"/>
              </a:spcBef>
              <a:spcAft>
                <a:spcPts val="0"/>
              </a:spcAft>
              <a:buNone/>
            </a:pPr>
            <a:r>
              <a:rPr lang="en-GB" sz="8400" dirty="0"/>
              <a:t>Requirement 2 </a:t>
            </a:r>
          </a:p>
        </p:txBody>
      </p:sp>
      <p:sp>
        <p:nvSpPr>
          <p:cNvPr id="72" name="Google Shape;72;p16"/>
          <p:cNvSpPr txBox="1">
            <a:spLocks noGrp="1"/>
          </p:cNvSpPr>
          <p:nvPr>
            <p:ph type="body" idx="1"/>
          </p:nvPr>
        </p:nvSpPr>
        <p:spPr>
          <a:xfrm>
            <a:off x="311700" y="3152225"/>
            <a:ext cx="8520600" cy="1300800"/>
          </a:xfrm>
        </p:spPr>
        <p:txBody>
          <a:bodyPr spcFirstLastPara="1" wrap="square" lIns="91425" tIns="91425" rIns="91425" bIns="91425" anchor="t" anchorCtr="0">
            <a:normAutofit/>
          </a:bodyPr>
          <a:lstStyle/>
          <a:p>
            <a:pPr marL="0" indent="0">
              <a:lnSpc>
                <a:spcPct val="105000"/>
              </a:lnSpc>
              <a:spcAft>
                <a:spcPts val="1200"/>
              </a:spcAft>
              <a:buNone/>
            </a:pPr>
            <a:r>
              <a:rPr lang="en-GB" sz="1500" dirty="0"/>
              <a:t>The defender (player) should be able to shoot multiple bullets continuously. </a:t>
            </a:r>
            <a:br>
              <a:rPr lang="en-GB" sz="1500" dirty="0"/>
            </a:br>
            <a:r>
              <a:rPr lang="en-GB" sz="1500" dirty="0"/>
              <a:t>Implement collision detection so that invaders are destroyed when successfully shot by the player, and that the player loses a life and respawns (until they run out of lives) when shot by an invader.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CE090-C474-F55F-2807-1EA64D781180}"/>
              </a:ext>
            </a:extLst>
          </p:cNvPr>
          <p:cNvSpPr>
            <a:spLocks noGrp="1"/>
          </p:cNvSpPr>
          <p:nvPr>
            <p:ph type="title"/>
          </p:nvPr>
        </p:nvSpPr>
        <p:spPr/>
        <p:txBody>
          <a:bodyPr>
            <a:normAutofit fontScale="90000"/>
          </a:bodyPr>
          <a:lstStyle/>
          <a:p>
            <a:r>
              <a:rPr lang="en-GB" dirty="0"/>
              <a:t>A Reusable Laser Class for Defenders and Invaders</a:t>
            </a:r>
          </a:p>
        </p:txBody>
      </p:sp>
      <p:sp>
        <p:nvSpPr>
          <p:cNvPr id="3" name="Text Placeholder 2">
            <a:extLst>
              <a:ext uri="{FF2B5EF4-FFF2-40B4-BE49-F238E27FC236}">
                <a16:creationId xmlns:a16="http://schemas.microsoft.com/office/drawing/2014/main" id="{B4995F09-B292-E315-AE41-5798A3E834E6}"/>
              </a:ext>
            </a:extLst>
          </p:cNvPr>
          <p:cNvSpPr>
            <a:spLocks noGrp="1"/>
          </p:cNvSpPr>
          <p:nvPr>
            <p:ph type="body" idx="1"/>
          </p:nvPr>
        </p:nvSpPr>
        <p:spPr/>
        <p:txBody>
          <a:bodyPr anchor="ctr">
            <a:normAutofit/>
          </a:bodyPr>
          <a:lstStyle/>
          <a:p>
            <a:pPr marL="114300" indent="0">
              <a:buNone/>
            </a:pPr>
            <a:r>
              <a:rPr lang="en-US" dirty="0"/>
              <a:t>We created a reusable Laser class to handle projectile mechanics for both the defender and invaders. The class encapsulates properties including x/y coordinates, velocity, RGB </a:t>
            </a:r>
            <a:r>
              <a:rPr lang="en-US" dirty="0" err="1"/>
              <a:t>colour</a:t>
            </a:r>
            <a:r>
              <a:rPr lang="en-US" dirty="0"/>
              <a:t> tuples and dimensions. The speed parameter differentiates trajectory direction. Negative values move upward (defender), positive values move downward (invaders).</a:t>
            </a:r>
          </a:p>
        </p:txBody>
      </p:sp>
      <p:pic>
        <p:nvPicPr>
          <p:cNvPr id="10" name="Picture 9" descr="A computer screen shot of text&#10;&#10;AI-generated content may be incorrect.">
            <a:extLst>
              <a:ext uri="{FF2B5EF4-FFF2-40B4-BE49-F238E27FC236}">
                <a16:creationId xmlns:a16="http://schemas.microsoft.com/office/drawing/2014/main" id="{CC3B15E8-74D7-72A8-8730-FC59E403F307}"/>
              </a:ext>
            </a:extLst>
          </p:cNvPr>
          <p:cNvPicPr>
            <a:picLocks noChangeAspect="1"/>
          </p:cNvPicPr>
          <p:nvPr/>
        </p:nvPicPr>
        <p:blipFill>
          <a:blip r:embed="rId2"/>
          <a:stretch>
            <a:fillRect/>
          </a:stretch>
        </p:blipFill>
        <p:spPr>
          <a:xfrm>
            <a:off x="4416189" y="1152475"/>
            <a:ext cx="4416111" cy="3635030"/>
          </a:xfrm>
          <a:prstGeom prst="rect">
            <a:avLst/>
          </a:prstGeom>
        </p:spPr>
      </p:pic>
    </p:spTree>
    <p:extLst>
      <p:ext uri="{BB962C8B-B14F-4D97-AF65-F5344CB8AC3E}">
        <p14:creationId xmlns:p14="http://schemas.microsoft.com/office/powerpoint/2010/main" val="2033947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D34A70-3F8B-0ECC-6E0B-31E5DE8FE5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ADF224-8DDF-D7DA-77F3-BD30C82A8CAF}"/>
              </a:ext>
            </a:extLst>
          </p:cNvPr>
          <p:cNvSpPr>
            <a:spLocks noGrp="1"/>
          </p:cNvSpPr>
          <p:nvPr>
            <p:ph type="title"/>
          </p:nvPr>
        </p:nvSpPr>
        <p:spPr/>
        <p:txBody>
          <a:bodyPr>
            <a:normAutofit fontScale="90000"/>
          </a:bodyPr>
          <a:lstStyle/>
          <a:p>
            <a:r>
              <a:rPr lang="en-GB" dirty="0"/>
              <a:t>Creating Lasers On Player Input</a:t>
            </a:r>
            <a:endParaRPr lang="en-US" dirty="0"/>
          </a:p>
        </p:txBody>
      </p:sp>
      <p:sp>
        <p:nvSpPr>
          <p:cNvPr id="3" name="Text Placeholder 2">
            <a:extLst>
              <a:ext uri="{FF2B5EF4-FFF2-40B4-BE49-F238E27FC236}">
                <a16:creationId xmlns:a16="http://schemas.microsoft.com/office/drawing/2014/main" id="{D4D9E3AC-4109-240B-7112-ED8533785663}"/>
              </a:ext>
            </a:extLst>
          </p:cNvPr>
          <p:cNvSpPr>
            <a:spLocks noGrp="1"/>
          </p:cNvSpPr>
          <p:nvPr>
            <p:ph type="body" idx="1"/>
          </p:nvPr>
        </p:nvSpPr>
        <p:spPr/>
        <p:txBody>
          <a:bodyPr anchor="ctr">
            <a:normAutofit/>
          </a:bodyPr>
          <a:lstStyle/>
          <a:p>
            <a:pPr marL="114300" indent="0">
              <a:buNone/>
            </a:pPr>
            <a:r>
              <a:rPr lang="en-US" dirty="0"/>
              <a:t>On a KEYDOWN event for </a:t>
            </a:r>
            <a:r>
              <a:rPr lang="en-US" dirty="0" err="1"/>
              <a:t>pygame.K_SPACE</a:t>
            </a:r>
            <a:r>
              <a:rPr lang="en-US" dirty="0"/>
              <a:t>, a new Laser instance is instantiated at coordinates returned by </a:t>
            </a:r>
            <a:r>
              <a:rPr lang="en-US" dirty="0" err="1"/>
              <a:t>defender.getLaserStart</a:t>
            </a:r>
            <a:r>
              <a:rPr lang="en-US" dirty="0"/>
              <a:t>() and appended to the </a:t>
            </a:r>
            <a:r>
              <a:rPr lang="en-US" dirty="0" err="1"/>
              <a:t>defenderLasers</a:t>
            </a:r>
            <a:r>
              <a:rPr lang="en-US" dirty="0"/>
              <a:t> list. This list-based approach allows multiple projectiles to exist simultaneously therefore enabling continuous fire with no restrictions.</a:t>
            </a:r>
          </a:p>
        </p:txBody>
      </p:sp>
      <p:pic>
        <p:nvPicPr>
          <p:cNvPr id="10" name="Picture 9">
            <a:extLst>
              <a:ext uri="{FF2B5EF4-FFF2-40B4-BE49-F238E27FC236}">
                <a16:creationId xmlns:a16="http://schemas.microsoft.com/office/drawing/2014/main" id="{9DEC173C-7458-4D35-527B-E9C171595B22}"/>
              </a:ext>
            </a:extLst>
          </p:cNvPr>
          <p:cNvPicPr>
            <a:picLocks noChangeAspect="1"/>
          </p:cNvPicPr>
          <p:nvPr/>
        </p:nvPicPr>
        <p:blipFill>
          <a:blip r:embed="rId2"/>
          <a:srcRect/>
          <a:stretch/>
        </p:blipFill>
        <p:spPr>
          <a:xfrm>
            <a:off x="4416189" y="1428006"/>
            <a:ext cx="4416111" cy="2865337"/>
          </a:xfrm>
          <a:prstGeom prst="rect">
            <a:avLst/>
          </a:prstGeom>
        </p:spPr>
      </p:pic>
    </p:spTree>
    <p:extLst>
      <p:ext uri="{BB962C8B-B14F-4D97-AF65-F5344CB8AC3E}">
        <p14:creationId xmlns:p14="http://schemas.microsoft.com/office/powerpoint/2010/main" val="3517634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02A1D-014E-475E-37AD-516ACC53C4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5877C3-B9F5-B56E-B3CD-62529AFC3EB7}"/>
              </a:ext>
            </a:extLst>
          </p:cNvPr>
          <p:cNvSpPr>
            <a:spLocks noGrp="1"/>
          </p:cNvSpPr>
          <p:nvPr>
            <p:ph type="title"/>
          </p:nvPr>
        </p:nvSpPr>
        <p:spPr/>
        <p:txBody>
          <a:bodyPr>
            <a:normAutofit fontScale="90000"/>
          </a:bodyPr>
          <a:lstStyle/>
          <a:p>
            <a:r>
              <a:rPr lang="en-GB" dirty="0"/>
              <a:t>Moving, Rendering and Laser Garbage Collection</a:t>
            </a:r>
          </a:p>
        </p:txBody>
      </p:sp>
      <p:sp>
        <p:nvSpPr>
          <p:cNvPr id="3" name="Text Placeholder 2">
            <a:extLst>
              <a:ext uri="{FF2B5EF4-FFF2-40B4-BE49-F238E27FC236}">
                <a16:creationId xmlns:a16="http://schemas.microsoft.com/office/drawing/2014/main" id="{BD414EFC-1759-2594-1577-C1B9BE76F5BC}"/>
              </a:ext>
            </a:extLst>
          </p:cNvPr>
          <p:cNvSpPr>
            <a:spLocks noGrp="1"/>
          </p:cNvSpPr>
          <p:nvPr>
            <p:ph type="body" idx="1"/>
          </p:nvPr>
        </p:nvSpPr>
        <p:spPr/>
        <p:txBody>
          <a:bodyPr anchor="ctr">
            <a:normAutofit/>
          </a:bodyPr>
          <a:lstStyle/>
          <a:p>
            <a:pPr marL="114300" indent="0">
              <a:buNone/>
            </a:pPr>
            <a:r>
              <a:rPr lang="en-US" dirty="0"/>
              <a:t>Each frame, the game loop iterates through the </a:t>
            </a:r>
            <a:r>
              <a:rPr lang="en-US" dirty="0" err="1"/>
              <a:t>defenderLasers</a:t>
            </a:r>
            <a:r>
              <a:rPr lang="en-US" dirty="0"/>
              <a:t> list, invoking move() to update positions and draw() to render each projectile. Garbage collection is performed by checking </a:t>
            </a:r>
            <a:r>
              <a:rPr lang="en-US" dirty="0" err="1"/>
              <a:t>isOffScreen</a:t>
            </a:r>
            <a:r>
              <a:rPr lang="en-US" dirty="0"/>
              <a:t>().Lasers that return "True" are removed from the list, preventing memory accumulation from orphaned projectiles.</a:t>
            </a:r>
          </a:p>
        </p:txBody>
      </p:sp>
      <p:pic>
        <p:nvPicPr>
          <p:cNvPr id="10" name="Picture 9">
            <a:extLst>
              <a:ext uri="{FF2B5EF4-FFF2-40B4-BE49-F238E27FC236}">
                <a16:creationId xmlns:a16="http://schemas.microsoft.com/office/drawing/2014/main" id="{5B633CD4-93EE-BE64-816C-CFEE3B4094EB}"/>
              </a:ext>
            </a:extLst>
          </p:cNvPr>
          <p:cNvPicPr>
            <a:picLocks noChangeAspect="1"/>
          </p:cNvPicPr>
          <p:nvPr/>
        </p:nvPicPr>
        <p:blipFill>
          <a:blip r:embed="rId2"/>
          <a:srcRect/>
          <a:stretch/>
        </p:blipFill>
        <p:spPr>
          <a:xfrm>
            <a:off x="4416189" y="1525571"/>
            <a:ext cx="4416111" cy="2670206"/>
          </a:xfrm>
          <a:prstGeom prst="rect">
            <a:avLst/>
          </a:prstGeom>
        </p:spPr>
      </p:pic>
    </p:spTree>
    <p:extLst>
      <p:ext uri="{BB962C8B-B14F-4D97-AF65-F5344CB8AC3E}">
        <p14:creationId xmlns:p14="http://schemas.microsoft.com/office/powerpoint/2010/main" val="275339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4F2F98-1CC5-B124-D06C-526230A515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FFB018-7EAA-598F-1020-C116C0D92F98}"/>
              </a:ext>
            </a:extLst>
          </p:cNvPr>
          <p:cNvSpPr>
            <a:spLocks noGrp="1"/>
          </p:cNvSpPr>
          <p:nvPr>
            <p:ph type="title"/>
          </p:nvPr>
        </p:nvSpPr>
        <p:spPr/>
        <p:txBody>
          <a:bodyPr>
            <a:normAutofit fontScale="90000"/>
          </a:bodyPr>
          <a:lstStyle/>
          <a:p>
            <a:r>
              <a:rPr lang="en-GB" dirty="0"/>
              <a:t>Detecting Laser Hits Using Bounding Box Collision</a:t>
            </a:r>
          </a:p>
        </p:txBody>
      </p:sp>
      <p:sp>
        <p:nvSpPr>
          <p:cNvPr id="3" name="Text Placeholder 2">
            <a:extLst>
              <a:ext uri="{FF2B5EF4-FFF2-40B4-BE49-F238E27FC236}">
                <a16:creationId xmlns:a16="http://schemas.microsoft.com/office/drawing/2014/main" id="{EB10B6FE-FB20-3462-0ADF-0AFBA21F083B}"/>
              </a:ext>
            </a:extLst>
          </p:cNvPr>
          <p:cNvSpPr>
            <a:spLocks noGrp="1"/>
          </p:cNvSpPr>
          <p:nvPr>
            <p:ph type="body" idx="1"/>
          </p:nvPr>
        </p:nvSpPr>
        <p:spPr/>
        <p:txBody>
          <a:bodyPr anchor="ctr">
            <a:normAutofit/>
          </a:bodyPr>
          <a:lstStyle/>
          <a:p>
            <a:pPr marL="114300" indent="0">
              <a:buNone/>
            </a:pPr>
            <a:r>
              <a:rPr lang="en-US" dirty="0"/>
              <a:t>We used </a:t>
            </a:r>
            <a:r>
              <a:rPr lang="en-US" dirty="0" err="1"/>
              <a:t>Pygame's</a:t>
            </a:r>
            <a:r>
              <a:rPr lang="en-US" dirty="0"/>
              <a:t> </a:t>
            </a:r>
            <a:r>
              <a:rPr lang="en-US" dirty="0" err="1"/>
              <a:t>colliderect</a:t>
            </a:r>
            <a:r>
              <a:rPr lang="en-US" dirty="0"/>
              <a:t>() method for overlapping bounding box collision detection. Each entity has a </a:t>
            </a:r>
            <a:r>
              <a:rPr lang="en-US" dirty="0" err="1"/>
              <a:t>getRect</a:t>
            </a:r>
            <a:r>
              <a:rPr lang="en-US" dirty="0"/>
              <a:t>() method returning a </a:t>
            </a:r>
            <a:r>
              <a:rPr lang="en-US" dirty="0" err="1"/>
              <a:t>pygame.Rect</a:t>
            </a:r>
            <a:r>
              <a:rPr lang="en-US" dirty="0"/>
              <a:t> object representing its position and dimensions. When a defender laser collides with an invader, both objects are removed from their respective lists and the player's score increases based on the invader's </a:t>
            </a:r>
            <a:r>
              <a:rPr lang="en-US" dirty="0" err="1"/>
              <a:t>scoreValue</a:t>
            </a:r>
            <a:r>
              <a:rPr lang="en-US" dirty="0"/>
              <a:t> property of the invader.</a:t>
            </a:r>
          </a:p>
        </p:txBody>
      </p:sp>
      <p:pic>
        <p:nvPicPr>
          <p:cNvPr id="10" name="Picture 9">
            <a:extLst>
              <a:ext uri="{FF2B5EF4-FFF2-40B4-BE49-F238E27FC236}">
                <a16:creationId xmlns:a16="http://schemas.microsoft.com/office/drawing/2014/main" id="{09A13FA0-3C47-FD91-5125-44175ACA565F}"/>
              </a:ext>
            </a:extLst>
          </p:cNvPr>
          <p:cNvPicPr>
            <a:picLocks noChangeAspect="1"/>
          </p:cNvPicPr>
          <p:nvPr/>
        </p:nvPicPr>
        <p:blipFill>
          <a:blip r:embed="rId2"/>
          <a:srcRect/>
          <a:stretch/>
        </p:blipFill>
        <p:spPr>
          <a:xfrm>
            <a:off x="4416189" y="1444891"/>
            <a:ext cx="4416111" cy="3050197"/>
          </a:xfrm>
          <a:prstGeom prst="rect">
            <a:avLst/>
          </a:prstGeom>
        </p:spPr>
      </p:pic>
    </p:spTree>
    <p:extLst>
      <p:ext uri="{BB962C8B-B14F-4D97-AF65-F5344CB8AC3E}">
        <p14:creationId xmlns:p14="http://schemas.microsoft.com/office/powerpoint/2010/main" val="3285303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365B58-F0F4-D7BE-8D6F-A51C7310E1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A995C2-445E-E62E-4636-C51C5F89C59E}"/>
              </a:ext>
            </a:extLst>
          </p:cNvPr>
          <p:cNvSpPr>
            <a:spLocks noGrp="1"/>
          </p:cNvSpPr>
          <p:nvPr>
            <p:ph type="title"/>
          </p:nvPr>
        </p:nvSpPr>
        <p:spPr/>
        <p:txBody>
          <a:bodyPr>
            <a:normAutofit fontScale="90000"/>
          </a:bodyPr>
          <a:lstStyle/>
          <a:p>
            <a:r>
              <a:rPr lang="en-GB" dirty="0"/>
              <a:t>Player Hit Detection</a:t>
            </a:r>
          </a:p>
        </p:txBody>
      </p:sp>
      <p:sp>
        <p:nvSpPr>
          <p:cNvPr id="3" name="Text Placeholder 2">
            <a:extLst>
              <a:ext uri="{FF2B5EF4-FFF2-40B4-BE49-F238E27FC236}">
                <a16:creationId xmlns:a16="http://schemas.microsoft.com/office/drawing/2014/main" id="{9B9BACD2-060B-C0E7-5E9E-3B0B746C9B95}"/>
              </a:ext>
            </a:extLst>
          </p:cNvPr>
          <p:cNvSpPr>
            <a:spLocks noGrp="1"/>
          </p:cNvSpPr>
          <p:nvPr>
            <p:ph type="body" idx="1"/>
          </p:nvPr>
        </p:nvSpPr>
        <p:spPr/>
        <p:txBody>
          <a:bodyPr anchor="ctr">
            <a:normAutofit/>
          </a:bodyPr>
          <a:lstStyle/>
          <a:p>
            <a:pPr marL="114300" indent="0">
              <a:buNone/>
            </a:pPr>
            <a:r>
              <a:rPr lang="en-US" dirty="0"/>
              <a:t>The </a:t>
            </a:r>
            <a:r>
              <a:rPr lang="en-US" dirty="0" err="1"/>
              <a:t>checkInvaderLaserCollisions</a:t>
            </a:r>
            <a:r>
              <a:rPr lang="en-US" dirty="0"/>
              <a:t>() function iterates through all invader lasers and checks for collision with the defender's bounding box. If a collision is detected, the function returns "defender hit" which triggers the lives system in the main game loop.</a:t>
            </a:r>
          </a:p>
        </p:txBody>
      </p:sp>
      <p:pic>
        <p:nvPicPr>
          <p:cNvPr id="10" name="Picture 9">
            <a:extLst>
              <a:ext uri="{FF2B5EF4-FFF2-40B4-BE49-F238E27FC236}">
                <a16:creationId xmlns:a16="http://schemas.microsoft.com/office/drawing/2014/main" id="{BFD20DD0-D152-DF81-C829-8CF48F5C6D0D}"/>
              </a:ext>
            </a:extLst>
          </p:cNvPr>
          <p:cNvPicPr>
            <a:picLocks noChangeAspect="1"/>
          </p:cNvPicPr>
          <p:nvPr/>
        </p:nvPicPr>
        <p:blipFill>
          <a:blip r:embed="rId2"/>
          <a:srcRect/>
          <a:stretch/>
        </p:blipFill>
        <p:spPr>
          <a:xfrm>
            <a:off x="4416189" y="1756647"/>
            <a:ext cx="4416111" cy="2208055"/>
          </a:xfrm>
          <a:prstGeom prst="rect">
            <a:avLst/>
          </a:prstGeom>
        </p:spPr>
      </p:pic>
    </p:spTree>
    <p:extLst>
      <p:ext uri="{BB962C8B-B14F-4D97-AF65-F5344CB8AC3E}">
        <p14:creationId xmlns:p14="http://schemas.microsoft.com/office/powerpoint/2010/main" val="3301607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0CF4C-996A-9FC3-8B22-D2B0D9F2E5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3E8F11-C2A4-DF25-7A11-B6B3DFA1AC00}"/>
              </a:ext>
            </a:extLst>
          </p:cNvPr>
          <p:cNvSpPr>
            <a:spLocks noGrp="1"/>
          </p:cNvSpPr>
          <p:nvPr>
            <p:ph type="title"/>
          </p:nvPr>
        </p:nvSpPr>
        <p:spPr/>
        <p:txBody>
          <a:bodyPr>
            <a:normAutofit fontScale="90000"/>
          </a:bodyPr>
          <a:lstStyle/>
          <a:p>
            <a:r>
              <a:rPr lang="en-GB" dirty="0"/>
              <a:t>Lives and Respawn</a:t>
            </a:r>
          </a:p>
        </p:txBody>
      </p:sp>
      <p:sp>
        <p:nvSpPr>
          <p:cNvPr id="3" name="Text Placeholder 2">
            <a:extLst>
              <a:ext uri="{FF2B5EF4-FFF2-40B4-BE49-F238E27FC236}">
                <a16:creationId xmlns:a16="http://schemas.microsoft.com/office/drawing/2014/main" id="{962D7281-FF11-8AFE-641C-3DCBED99C5FA}"/>
              </a:ext>
            </a:extLst>
          </p:cNvPr>
          <p:cNvSpPr>
            <a:spLocks noGrp="1"/>
          </p:cNvSpPr>
          <p:nvPr>
            <p:ph type="body" idx="1"/>
          </p:nvPr>
        </p:nvSpPr>
        <p:spPr/>
        <p:txBody>
          <a:bodyPr anchor="ctr">
            <a:normAutofit/>
          </a:bodyPr>
          <a:lstStyle/>
          <a:p>
            <a:pPr marL="114300" indent="0">
              <a:buNone/>
            </a:pPr>
            <a:r>
              <a:rPr lang="en-US" dirty="0"/>
              <a:t>The player starts with lives = 3. When </a:t>
            </a:r>
            <a:r>
              <a:rPr lang="en-US" dirty="0" err="1"/>
              <a:t>checkInvaderLaserCollisions</a:t>
            </a:r>
            <a:r>
              <a:rPr lang="en-US" dirty="0"/>
              <a:t>() returns "defender hit", lives is </a:t>
            </a:r>
            <a:r>
              <a:rPr lang="en-US" dirty="0" err="1"/>
              <a:t>redcued</a:t>
            </a:r>
            <a:r>
              <a:rPr lang="en-US" dirty="0"/>
              <a:t>. If lives remains above zero, </a:t>
            </a:r>
            <a:r>
              <a:rPr lang="en-US" dirty="0" err="1"/>
              <a:t>respawnDefender</a:t>
            </a:r>
            <a:r>
              <a:rPr lang="en-US" dirty="0"/>
              <a:t>() resets the defender's position to </a:t>
            </a:r>
            <a:r>
              <a:rPr lang="en-US" dirty="0" err="1"/>
              <a:t>centre</a:t>
            </a:r>
            <a:r>
              <a:rPr lang="en-US" dirty="0"/>
              <a:t>-bottom and clears all active lasers from the screen. If lives reaches zero, </a:t>
            </a:r>
            <a:r>
              <a:rPr lang="en-US" dirty="0" err="1"/>
              <a:t>gameState</a:t>
            </a:r>
            <a:r>
              <a:rPr lang="en-US" dirty="0"/>
              <a:t> is set to "</a:t>
            </a:r>
            <a:r>
              <a:rPr lang="en-US" dirty="0" err="1"/>
              <a:t>gameover</a:t>
            </a:r>
            <a:r>
              <a:rPr lang="en-US" dirty="0"/>
              <a:t>" ending the game.</a:t>
            </a:r>
          </a:p>
        </p:txBody>
      </p:sp>
      <p:pic>
        <p:nvPicPr>
          <p:cNvPr id="4" name="Picture 3">
            <a:extLst>
              <a:ext uri="{FF2B5EF4-FFF2-40B4-BE49-F238E27FC236}">
                <a16:creationId xmlns:a16="http://schemas.microsoft.com/office/drawing/2014/main" id="{7A9E4DE8-C1F5-FA3B-02D5-EABA7305A7EE}"/>
              </a:ext>
            </a:extLst>
          </p:cNvPr>
          <p:cNvPicPr>
            <a:picLocks noChangeAspect="1"/>
          </p:cNvPicPr>
          <p:nvPr/>
        </p:nvPicPr>
        <p:blipFill>
          <a:blip r:embed="rId2"/>
          <a:srcRect/>
          <a:stretch/>
        </p:blipFill>
        <p:spPr>
          <a:xfrm>
            <a:off x="4572000" y="363695"/>
            <a:ext cx="4014645" cy="2208055"/>
          </a:xfrm>
          <a:prstGeom prst="rect">
            <a:avLst/>
          </a:prstGeom>
        </p:spPr>
      </p:pic>
      <p:pic>
        <p:nvPicPr>
          <p:cNvPr id="6" name="Picture 5" descr="A screen shot of a game&#10;&#10;AI-generated content may be incorrect.">
            <a:extLst>
              <a:ext uri="{FF2B5EF4-FFF2-40B4-BE49-F238E27FC236}">
                <a16:creationId xmlns:a16="http://schemas.microsoft.com/office/drawing/2014/main" id="{7071537E-5B4A-38D8-31FB-F170AFBCFBED}"/>
              </a:ext>
            </a:extLst>
          </p:cNvPr>
          <p:cNvPicPr>
            <a:picLocks noChangeAspect="1"/>
          </p:cNvPicPr>
          <p:nvPr/>
        </p:nvPicPr>
        <p:blipFill>
          <a:blip r:embed="rId3"/>
          <a:srcRect t="11430" b="11908"/>
          <a:stretch>
            <a:fillRect/>
          </a:stretch>
        </p:blipFill>
        <p:spPr>
          <a:xfrm>
            <a:off x="4658419" y="2682065"/>
            <a:ext cx="3841805" cy="2208055"/>
          </a:xfrm>
          <a:prstGeom prst="rect">
            <a:avLst/>
          </a:prstGeom>
        </p:spPr>
      </p:pic>
    </p:spTree>
    <p:extLst>
      <p:ext uri="{BB962C8B-B14F-4D97-AF65-F5344CB8AC3E}">
        <p14:creationId xmlns:p14="http://schemas.microsoft.com/office/powerpoint/2010/main" val="32781951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51836F4D-F325-31E9-FA16-C8D417935F41}"/>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F5DFE544-D475-6A01-D558-4BA88AE5983E}"/>
              </a:ext>
            </a:extLst>
          </p:cNvPr>
          <p:cNvSpPr txBox="1">
            <a:spLocks noGrp="1"/>
          </p:cNvSpPr>
          <p:nvPr>
            <p:ph type="title"/>
          </p:nvPr>
        </p:nvSpPr>
        <p:spPr>
          <a:xfrm>
            <a:off x="311700" y="1106125"/>
            <a:ext cx="8520600" cy="1963500"/>
          </a:xfrm>
        </p:spPr>
        <p:txBody>
          <a:bodyPr spcFirstLastPara="1" wrap="square" lIns="91425" tIns="91425" rIns="91425" bIns="91425" anchor="b" anchorCtr="0">
            <a:normAutofit/>
          </a:bodyPr>
          <a:lstStyle/>
          <a:p>
            <a:pPr marL="0" lvl="0" indent="0" rtl="0">
              <a:lnSpc>
                <a:spcPct val="90000"/>
              </a:lnSpc>
              <a:spcBef>
                <a:spcPts val="0"/>
              </a:spcBef>
              <a:spcAft>
                <a:spcPts val="0"/>
              </a:spcAft>
              <a:buNone/>
            </a:pPr>
            <a:r>
              <a:rPr lang="en-GB" sz="8400" dirty="0"/>
              <a:t>Requirement 3 </a:t>
            </a:r>
          </a:p>
        </p:txBody>
      </p:sp>
      <p:sp>
        <p:nvSpPr>
          <p:cNvPr id="72" name="Google Shape;72;p16">
            <a:extLst>
              <a:ext uri="{FF2B5EF4-FFF2-40B4-BE49-F238E27FC236}">
                <a16:creationId xmlns:a16="http://schemas.microsoft.com/office/drawing/2014/main" id="{318F9A47-77D9-81E7-C908-E7E8BC534787}"/>
              </a:ext>
            </a:extLst>
          </p:cNvPr>
          <p:cNvSpPr txBox="1">
            <a:spLocks noGrp="1"/>
          </p:cNvSpPr>
          <p:nvPr>
            <p:ph type="body" idx="1"/>
          </p:nvPr>
        </p:nvSpPr>
        <p:spPr>
          <a:xfrm>
            <a:off x="311700" y="3152225"/>
            <a:ext cx="8520600" cy="1300800"/>
          </a:xfrm>
        </p:spPr>
        <p:txBody>
          <a:bodyPr spcFirstLastPara="1" wrap="square" lIns="91425" tIns="91425" rIns="91425" bIns="91425" anchor="t" anchorCtr="0">
            <a:normAutofit/>
          </a:bodyPr>
          <a:lstStyle/>
          <a:p>
            <a:pPr marL="0" lvl="0" indent="0">
              <a:lnSpc>
                <a:spcPct val="105000"/>
              </a:lnSpc>
              <a:spcAft>
                <a:spcPts val="1200"/>
              </a:spcAft>
              <a:buNone/>
            </a:pPr>
            <a:r>
              <a:rPr lang="en-GB" sz="1500" dirty="0"/>
              <a:t>The four green barriers should diminish every time they are shot by both the invaders </a:t>
            </a:r>
          </a:p>
          <a:p>
            <a:pPr marL="0" lvl="0" indent="0">
              <a:lnSpc>
                <a:spcPct val="105000"/>
              </a:lnSpc>
              <a:spcAft>
                <a:spcPts val="1200"/>
              </a:spcAft>
              <a:buNone/>
            </a:pPr>
            <a:r>
              <a:rPr lang="en-GB" sz="1500" dirty="0"/>
              <a:t>and the defender/player.</a:t>
            </a:r>
          </a:p>
        </p:txBody>
      </p:sp>
    </p:spTree>
    <p:extLst>
      <p:ext uri="{BB962C8B-B14F-4D97-AF65-F5344CB8AC3E}">
        <p14:creationId xmlns:p14="http://schemas.microsoft.com/office/powerpoint/2010/main" val="222632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8D2006-C7D0-E381-C87E-D933596C87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76A4F-0B9A-2C6E-3364-D6C9132BBC75}"/>
              </a:ext>
            </a:extLst>
          </p:cNvPr>
          <p:cNvSpPr>
            <a:spLocks noGrp="1"/>
          </p:cNvSpPr>
          <p:nvPr>
            <p:ph type="title"/>
          </p:nvPr>
        </p:nvSpPr>
        <p:spPr/>
        <p:txBody>
          <a:bodyPr>
            <a:normAutofit fontScale="90000"/>
          </a:bodyPr>
          <a:lstStyle/>
          <a:p>
            <a:r>
              <a:rPr lang="en-GB" dirty="0"/>
              <a:t>The Barrier Class</a:t>
            </a:r>
            <a:endParaRPr lang="en-US" dirty="0"/>
          </a:p>
        </p:txBody>
      </p:sp>
      <p:sp>
        <p:nvSpPr>
          <p:cNvPr id="3" name="Text Placeholder 2">
            <a:extLst>
              <a:ext uri="{FF2B5EF4-FFF2-40B4-BE49-F238E27FC236}">
                <a16:creationId xmlns:a16="http://schemas.microsoft.com/office/drawing/2014/main" id="{E779CB31-35F1-940B-6B0D-D4C571E5A97B}"/>
              </a:ext>
            </a:extLst>
          </p:cNvPr>
          <p:cNvSpPr>
            <a:spLocks noGrp="1"/>
          </p:cNvSpPr>
          <p:nvPr>
            <p:ph type="body" idx="1"/>
          </p:nvPr>
        </p:nvSpPr>
        <p:spPr/>
        <p:txBody>
          <a:bodyPr anchor="ctr">
            <a:normAutofit/>
          </a:bodyPr>
          <a:lstStyle/>
          <a:p>
            <a:pPr marL="114300" indent="0">
              <a:buNone/>
            </a:pPr>
            <a:r>
              <a:rPr lang="en-US" dirty="0"/>
              <a:t>We created a Barrier class extending the base Entity class, with a health system and visual damage feedback. Each barrier is </a:t>
            </a:r>
            <a:r>
              <a:rPr lang="en-US" dirty="0" err="1"/>
              <a:t>initialised</a:t>
            </a:r>
            <a:r>
              <a:rPr lang="en-US" dirty="0"/>
              <a:t> with </a:t>
            </a:r>
            <a:r>
              <a:rPr lang="en-US" dirty="0" err="1"/>
              <a:t>maxHealth</a:t>
            </a:r>
            <a:r>
              <a:rPr lang="en-US" dirty="0"/>
              <a:t> (default 3) and maintains a </a:t>
            </a:r>
            <a:r>
              <a:rPr lang="en-US" dirty="0" err="1"/>
              <a:t>damageRegions</a:t>
            </a:r>
            <a:r>
              <a:rPr lang="en-US" dirty="0"/>
              <a:t> list to track accumulated damage. The class provides </a:t>
            </a:r>
            <a:r>
              <a:rPr lang="en-US" dirty="0" err="1"/>
              <a:t>takeDamage</a:t>
            </a:r>
            <a:r>
              <a:rPr lang="en-US" dirty="0"/>
              <a:t>() to decrement health and apply visual damage, </a:t>
            </a:r>
            <a:r>
              <a:rPr lang="en-US" dirty="0" err="1"/>
              <a:t>isDestroyed</a:t>
            </a:r>
            <a:r>
              <a:rPr lang="en-US" dirty="0"/>
              <a:t>() to check if health has reached zero, and a custom draw() method that renders the damaged sprite.</a:t>
            </a:r>
          </a:p>
        </p:txBody>
      </p:sp>
      <p:pic>
        <p:nvPicPr>
          <p:cNvPr id="10" name="Picture 9">
            <a:extLst>
              <a:ext uri="{FF2B5EF4-FFF2-40B4-BE49-F238E27FC236}">
                <a16:creationId xmlns:a16="http://schemas.microsoft.com/office/drawing/2014/main" id="{ABDF9051-BB2E-387C-0549-ADD379CDA29C}"/>
              </a:ext>
            </a:extLst>
          </p:cNvPr>
          <p:cNvPicPr>
            <a:picLocks noChangeAspect="1"/>
          </p:cNvPicPr>
          <p:nvPr/>
        </p:nvPicPr>
        <p:blipFill>
          <a:blip r:embed="rId2"/>
          <a:srcRect/>
          <a:stretch/>
        </p:blipFill>
        <p:spPr>
          <a:xfrm>
            <a:off x="4832402" y="1428006"/>
            <a:ext cx="3881165" cy="2865337"/>
          </a:xfrm>
          <a:prstGeom prst="rect">
            <a:avLst/>
          </a:prstGeom>
        </p:spPr>
      </p:pic>
    </p:spTree>
    <p:extLst>
      <p:ext uri="{BB962C8B-B14F-4D97-AF65-F5344CB8AC3E}">
        <p14:creationId xmlns:p14="http://schemas.microsoft.com/office/powerpoint/2010/main" val="375984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701D9-9874-73D0-2AB9-785CFA7536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AF04E3-6B0C-43FC-96F9-98A76FF8E3A2}"/>
              </a:ext>
            </a:extLst>
          </p:cNvPr>
          <p:cNvSpPr>
            <a:spLocks noGrp="1"/>
          </p:cNvSpPr>
          <p:nvPr>
            <p:ph type="title"/>
          </p:nvPr>
        </p:nvSpPr>
        <p:spPr/>
        <p:txBody>
          <a:bodyPr>
            <a:normAutofit fontScale="90000"/>
          </a:bodyPr>
          <a:lstStyle/>
          <a:p>
            <a:r>
              <a:rPr lang="en-GB" dirty="0"/>
              <a:t>Visual Damage Mechanism</a:t>
            </a:r>
            <a:endParaRPr lang="en-US" dirty="0"/>
          </a:p>
        </p:txBody>
      </p:sp>
      <p:sp>
        <p:nvSpPr>
          <p:cNvPr id="3" name="Text Placeholder 2">
            <a:extLst>
              <a:ext uri="{FF2B5EF4-FFF2-40B4-BE49-F238E27FC236}">
                <a16:creationId xmlns:a16="http://schemas.microsoft.com/office/drawing/2014/main" id="{0B756C2A-0194-7B15-9E40-4E0BD96AEB84}"/>
              </a:ext>
            </a:extLst>
          </p:cNvPr>
          <p:cNvSpPr>
            <a:spLocks noGrp="1"/>
          </p:cNvSpPr>
          <p:nvPr>
            <p:ph type="body" idx="1"/>
          </p:nvPr>
        </p:nvSpPr>
        <p:spPr/>
        <p:txBody>
          <a:bodyPr anchor="ctr">
            <a:normAutofit/>
          </a:bodyPr>
          <a:lstStyle/>
          <a:p>
            <a:pPr marL="114300" indent="0">
              <a:buNone/>
            </a:pPr>
            <a:r>
              <a:rPr lang="en-US" dirty="0"/>
              <a:t>When </a:t>
            </a:r>
            <a:r>
              <a:rPr lang="en-US" dirty="0" err="1"/>
              <a:t>takeDamage</a:t>
            </a:r>
            <a:r>
              <a:rPr lang="en-US" dirty="0"/>
              <a:t>() is called, health is decremented and random black circles are drawn onto the barrier sprite to visually represent damage. The </a:t>
            </a:r>
            <a:r>
              <a:rPr lang="en-US" dirty="0" err="1"/>
              <a:t>damageRegions</a:t>
            </a:r>
            <a:r>
              <a:rPr lang="en-US" dirty="0"/>
              <a:t> list accumulates (x, y, size) tuples, and on each hit the sprite is redrawn with all accumulated damage using </a:t>
            </a:r>
            <a:r>
              <a:rPr lang="en-US" dirty="0" err="1"/>
              <a:t>pygame.draw.circle</a:t>
            </a:r>
            <a:r>
              <a:rPr lang="en-US" dirty="0"/>
              <a:t>(). This creates a progressive deterioration effect until the barrier is destroyed.</a:t>
            </a:r>
          </a:p>
        </p:txBody>
      </p:sp>
      <p:pic>
        <p:nvPicPr>
          <p:cNvPr id="10" name="Picture 9">
            <a:extLst>
              <a:ext uri="{FF2B5EF4-FFF2-40B4-BE49-F238E27FC236}">
                <a16:creationId xmlns:a16="http://schemas.microsoft.com/office/drawing/2014/main" id="{203BCC22-FAFC-809A-DF40-DA47F6275442}"/>
              </a:ext>
            </a:extLst>
          </p:cNvPr>
          <p:cNvPicPr>
            <a:picLocks noChangeAspect="1"/>
          </p:cNvPicPr>
          <p:nvPr/>
        </p:nvPicPr>
        <p:blipFill>
          <a:blip r:embed="rId2"/>
          <a:srcRect/>
          <a:stretch/>
        </p:blipFill>
        <p:spPr>
          <a:xfrm>
            <a:off x="4832402" y="1428006"/>
            <a:ext cx="3880411" cy="2865337"/>
          </a:xfrm>
          <a:prstGeom prst="rect">
            <a:avLst/>
          </a:prstGeom>
        </p:spPr>
      </p:pic>
    </p:spTree>
    <p:extLst>
      <p:ext uri="{BB962C8B-B14F-4D97-AF65-F5344CB8AC3E}">
        <p14:creationId xmlns:p14="http://schemas.microsoft.com/office/powerpoint/2010/main" val="3360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9"/>
        <p:cNvGrpSpPr/>
        <p:nvPr/>
      </p:nvGrpSpPr>
      <p:grpSpPr>
        <a:xfrm>
          <a:off x="0" y="0"/>
          <a:ext cx="0" cy="0"/>
          <a:chOff x="0" y="0"/>
          <a:chExt cx="0" cy="0"/>
        </a:xfrm>
      </p:grpSpPr>
      <p:pic>
        <p:nvPicPr>
          <p:cNvPr id="4" name="gameDemo_14DE5C8B-E325-4021-8C28-F4E69A50B8D6.mp4">
            <a:hlinkClick r:id="" action="ppaction://media"/>
            <a:extLst>
              <a:ext uri="{FF2B5EF4-FFF2-40B4-BE49-F238E27FC236}">
                <a16:creationId xmlns:a16="http://schemas.microsoft.com/office/drawing/2014/main" id="{20F2E759-65A5-8F6F-345E-60142FC0F9C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18846" y="889000"/>
            <a:ext cx="5306307" cy="4254500"/>
          </a:xfrm>
          <a:prstGeom prst="rect">
            <a:avLst/>
          </a:prstGeom>
        </p:spPr>
      </p:pic>
      <p:sp>
        <p:nvSpPr>
          <p:cNvPr id="9" name="Title 1">
            <a:extLst>
              <a:ext uri="{FF2B5EF4-FFF2-40B4-BE49-F238E27FC236}">
                <a16:creationId xmlns:a16="http://schemas.microsoft.com/office/drawing/2014/main" id="{0146B5A1-3C6F-5CCC-FE1B-082451DFA4FA}"/>
              </a:ext>
            </a:extLst>
          </p:cNvPr>
          <p:cNvSpPr txBox="1">
            <a:spLocks/>
          </p:cNvSpPr>
          <p:nvPr/>
        </p:nvSpPr>
        <p:spPr>
          <a:xfrm>
            <a:off x="311699" y="170920"/>
            <a:ext cx="8520600" cy="8418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solidFill>
                  <a:schemeClr val="bg1"/>
                </a:solidFill>
              </a:rPr>
              <a:t>PyGame Demonstration</a:t>
            </a:r>
          </a:p>
        </p:txBody>
      </p:sp>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48D84-CBEF-A5CD-F1E6-3DB20E014A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BB79E0-1EA8-4789-2864-8E2A1083D621}"/>
              </a:ext>
            </a:extLst>
          </p:cNvPr>
          <p:cNvSpPr>
            <a:spLocks noGrp="1"/>
          </p:cNvSpPr>
          <p:nvPr>
            <p:ph type="title"/>
          </p:nvPr>
        </p:nvSpPr>
        <p:spPr/>
        <p:txBody>
          <a:bodyPr>
            <a:normAutofit fontScale="90000"/>
          </a:bodyPr>
          <a:lstStyle/>
          <a:p>
            <a:r>
              <a:rPr lang="en-GB" dirty="0"/>
              <a:t>Barrier Collision Detection</a:t>
            </a:r>
            <a:endParaRPr lang="en-US" dirty="0"/>
          </a:p>
        </p:txBody>
      </p:sp>
      <p:sp>
        <p:nvSpPr>
          <p:cNvPr id="3" name="Text Placeholder 2">
            <a:extLst>
              <a:ext uri="{FF2B5EF4-FFF2-40B4-BE49-F238E27FC236}">
                <a16:creationId xmlns:a16="http://schemas.microsoft.com/office/drawing/2014/main" id="{D3D6AB4E-98AA-2FD1-959F-C79C4090B936}"/>
              </a:ext>
            </a:extLst>
          </p:cNvPr>
          <p:cNvSpPr>
            <a:spLocks noGrp="1"/>
          </p:cNvSpPr>
          <p:nvPr>
            <p:ph type="body" idx="1"/>
          </p:nvPr>
        </p:nvSpPr>
        <p:spPr/>
        <p:txBody>
          <a:bodyPr anchor="ctr">
            <a:normAutofit/>
          </a:bodyPr>
          <a:lstStyle/>
          <a:p>
            <a:pPr marL="114300" indent="0">
              <a:buNone/>
            </a:pPr>
            <a:r>
              <a:rPr lang="en-US" dirty="0"/>
              <a:t>Both </a:t>
            </a:r>
            <a:r>
              <a:rPr lang="en-US" dirty="0" err="1"/>
              <a:t>checkDefenderLaserCollisions</a:t>
            </a:r>
            <a:r>
              <a:rPr lang="en-US" dirty="0"/>
              <a:t>() and </a:t>
            </a:r>
            <a:r>
              <a:rPr lang="en-US" dirty="0" err="1"/>
              <a:t>checkInvaderLaserCollisions</a:t>
            </a:r>
            <a:r>
              <a:rPr lang="en-US" dirty="0"/>
              <a:t>() check for laser-barrier collisions using </a:t>
            </a:r>
            <a:r>
              <a:rPr lang="en-US" dirty="0" err="1"/>
              <a:t>colliderect</a:t>
            </a:r>
            <a:r>
              <a:rPr lang="en-US" dirty="0"/>
              <a:t>(). When a collision is detected, the laser is removed, </a:t>
            </a:r>
            <a:r>
              <a:rPr lang="en-US" dirty="0" err="1"/>
              <a:t>takeDamage</a:t>
            </a:r>
            <a:r>
              <a:rPr lang="en-US" dirty="0"/>
              <a:t>() is called on the barrier and if </a:t>
            </a:r>
            <a:r>
              <a:rPr lang="en-US" dirty="0" err="1"/>
              <a:t>isDestroyed</a:t>
            </a:r>
            <a:r>
              <a:rPr lang="en-US" dirty="0"/>
              <a:t>() returns True it means the barrier is removed from the barriers list. This ensures barriers diminish from fire by both sides.</a:t>
            </a:r>
          </a:p>
        </p:txBody>
      </p:sp>
      <p:pic>
        <p:nvPicPr>
          <p:cNvPr id="10" name="Picture 9">
            <a:extLst>
              <a:ext uri="{FF2B5EF4-FFF2-40B4-BE49-F238E27FC236}">
                <a16:creationId xmlns:a16="http://schemas.microsoft.com/office/drawing/2014/main" id="{184606C4-296C-5B08-D129-576B90855C9B}"/>
              </a:ext>
            </a:extLst>
          </p:cNvPr>
          <p:cNvPicPr>
            <a:picLocks noChangeAspect="1"/>
          </p:cNvPicPr>
          <p:nvPr/>
        </p:nvPicPr>
        <p:blipFill>
          <a:blip r:embed="rId2"/>
          <a:srcRect/>
          <a:stretch/>
        </p:blipFill>
        <p:spPr>
          <a:xfrm>
            <a:off x="4832403" y="1366974"/>
            <a:ext cx="3880411" cy="1554734"/>
          </a:xfrm>
          <a:prstGeom prst="rect">
            <a:avLst/>
          </a:prstGeom>
        </p:spPr>
      </p:pic>
      <p:pic>
        <p:nvPicPr>
          <p:cNvPr id="4" name="Picture 3">
            <a:extLst>
              <a:ext uri="{FF2B5EF4-FFF2-40B4-BE49-F238E27FC236}">
                <a16:creationId xmlns:a16="http://schemas.microsoft.com/office/drawing/2014/main" id="{8867E2B1-FD72-C501-C965-8FDFB325BF97}"/>
              </a:ext>
            </a:extLst>
          </p:cNvPr>
          <p:cNvPicPr>
            <a:picLocks noChangeAspect="1"/>
          </p:cNvPicPr>
          <p:nvPr/>
        </p:nvPicPr>
        <p:blipFill>
          <a:blip r:embed="rId3"/>
          <a:srcRect/>
          <a:stretch/>
        </p:blipFill>
        <p:spPr>
          <a:xfrm>
            <a:off x="4832402" y="3136207"/>
            <a:ext cx="3880411" cy="1432668"/>
          </a:xfrm>
          <a:prstGeom prst="rect">
            <a:avLst/>
          </a:prstGeom>
        </p:spPr>
      </p:pic>
    </p:spTree>
    <p:extLst>
      <p:ext uri="{BB962C8B-B14F-4D97-AF65-F5344CB8AC3E}">
        <p14:creationId xmlns:p14="http://schemas.microsoft.com/office/powerpoint/2010/main" val="3824544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t>Beyond The Requirements</a:t>
            </a:r>
            <a:endParaRPr dirty="0"/>
          </a:p>
        </p:txBody>
      </p:sp>
      <p:sp>
        <p:nvSpPr>
          <p:cNvPr id="3" name="Text Placeholder 2">
            <a:extLst>
              <a:ext uri="{FF2B5EF4-FFF2-40B4-BE49-F238E27FC236}">
                <a16:creationId xmlns:a16="http://schemas.microsoft.com/office/drawing/2014/main" id="{76F87728-AB5A-A900-B1D4-CA02BBCA5D9E}"/>
              </a:ext>
            </a:extLst>
          </p:cNvPr>
          <p:cNvSpPr>
            <a:spLocks noGrp="1"/>
          </p:cNvSpPr>
          <p:nvPr>
            <p:ph type="body" idx="1"/>
          </p:nvPr>
        </p:nvSpPr>
        <p:spPr>
          <a:xfrm>
            <a:off x="311700" y="1577950"/>
            <a:ext cx="8520600" cy="572700"/>
          </a:xfrm>
        </p:spPr>
        <p:txBody>
          <a:bodyPr/>
          <a:lstStyle/>
          <a:p>
            <a:pPr marL="114300" indent="0">
              <a:buNone/>
            </a:pPr>
            <a:r>
              <a:rPr lang="en-GB" dirty="0"/>
              <a:t>Flow Between Game Screens</a:t>
            </a:r>
          </a:p>
        </p:txBody>
      </p:sp>
      <p:sp>
        <p:nvSpPr>
          <p:cNvPr id="4" name="Text Placeholder 2">
            <a:extLst>
              <a:ext uri="{FF2B5EF4-FFF2-40B4-BE49-F238E27FC236}">
                <a16:creationId xmlns:a16="http://schemas.microsoft.com/office/drawing/2014/main" id="{BECBE59C-E368-62BE-D565-117EF96298AA}"/>
              </a:ext>
            </a:extLst>
          </p:cNvPr>
          <p:cNvSpPr txBox="1">
            <a:spLocks/>
          </p:cNvSpPr>
          <p:nvPr/>
        </p:nvSpPr>
        <p:spPr>
          <a:xfrm>
            <a:off x="311700" y="1999050"/>
            <a:ext cx="8520600" cy="572700"/>
          </a:xfrm>
          <a:prstGeom prst="rect">
            <a:avLst/>
          </a:prstGeom>
          <a:noFill/>
          <a:ln>
            <a:noFill/>
          </a:ln>
        </p:spPr>
        <p:txBody>
          <a:bodyPr spcFirstLastPara="1" wrap="square" lIns="91425" tIns="91425" rIns="91425" bIns="91425" anchor="t" anchorCtr="0">
            <a:normAutofit fontScale="5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1400" dirty="0"/>
              <a:t>We used a </a:t>
            </a:r>
            <a:r>
              <a:rPr lang="en-GB" sz="1400" err="1"/>
              <a:t>gameState</a:t>
            </a:r>
            <a:r>
              <a:rPr lang="en-GB" sz="1400" dirty="0"/>
              <a:t> variable to control which screen is displayed. The game begins on the title screen, and pressing SPACE starts the main game. When the player loses all lives or destroys all invaders, the game over screen appears. From here, pressing SPACE resets all game variables and returns the player to the main game for another attempt.</a:t>
            </a:r>
            <a:endParaRPr lang="en-GB" sz="1400"/>
          </a:p>
        </p:txBody>
      </p:sp>
      <p:sp>
        <p:nvSpPr>
          <p:cNvPr id="6" name="Text Placeholder 2">
            <a:extLst>
              <a:ext uri="{FF2B5EF4-FFF2-40B4-BE49-F238E27FC236}">
                <a16:creationId xmlns:a16="http://schemas.microsoft.com/office/drawing/2014/main" id="{07352C04-A2EA-EA45-ACB6-9D5655A59D49}"/>
              </a:ext>
            </a:extLst>
          </p:cNvPr>
          <p:cNvSpPr txBox="1">
            <a:spLocks/>
          </p:cNvSpPr>
          <p:nvPr/>
        </p:nvSpPr>
        <p:spPr>
          <a:xfrm>
            <a:off x="311700" y="25717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GB" dirty="0"/>
              <a:t>Easily Expandable Configuration for Invaders, Defenders and Barriers</a:t>
            </a:r>
          </a:p>
        </p:txBody>
      </p:sp>
      <p:sp>
        <p:nvSpPr>
          <p:cNvPr id="7" name="Text Placeholder 2">
            <a:extLst>
              <a:ext uri="{FF2B5EF4-FFF2-40B4-BE49-F238E27FC236}">
                <a16:creationId xmlns:a16="http://schemas.microsoft.com/office/drawing/2014/main" id="{A0728055-3D8D-74F6-16FD-D25CB2BC5EE2}"/>
              </a:ext>
            </a:extLst>
          </p:cNvPr>
          <p:cNvSpPr txBox="1">
            <a:spLocks/>
          </p:cNvSpPr>
          <p:nvPr/>
        </p:nvSpPr>
        <p:spPr>
          <a:xfrm>
            <a:off x="311700" y="2992850"/>
            <a:ext cx="8520600" cy="572700"/>
          </a:xfrm>
          <a:prstGeom prst="rect">
            <a:avLst/>
          </a:prstGeom>
          <a:noFill/>
          <a:ln>
            <a:noFill/>
          </a:ln>
        </p:spPr>
        <p:txBody>
          <a:bodyPr spcFirstLastPara="1" wrap="square" lIns="91425" tIns="91425" rIns="91425" bIns="91425" anchor="t" anchorCtr="0">
            <a:normAutofit fontScale="5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1400" dirty="0"/>
              <a:t>We designed the game to be easily expandable using configuration dictionaries for invaders, defenders, and barriers. Each dictionary stores the properties for different entity types, and the game randomly selects from whatever types are available. This means adding a new invader or defender is as simple as adding a new entry to the dictionary, no other code changes needed. For example, adding a "Sontaran" invader would immediately make it appear randomly in the game alongside Daleks, Cybermen, and Weeping Angels.</a:t>
            </a:r>
          </a:p>
        </p:txBody>
      </p:sp>
      <p:sp>
        <p:nvSpPr>
          <p:cNvPr id="8" name="Text Placeholder 2">
            <a:extLst>
              <a:ext uri="{FF2B5EF4-FFF2-40B4-BE49-F238E27FC236}">
                <a16:creationId xmlns:a16="http://schemas.microsoft.com/office/drawing/2014/main" id="{D94ACE25-FD60-1E4E-B576-E85B57068CBF}"/>
              </a:ext>
            </a:extLst>
          </p:cNvPr>
          <p:cNvSpPr txBox="1">
            <a:spLocks/>
          </p:cNvSpPr>
          <p:nvPr/>
        </p:nvSpPr>
        <p:spPr>
          <a:xfrm>
            <a:off x="311700" y="35655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GB" dirty="0"/>
              <a:t>Different Points for Different Invaders</a:t>
            </a:r>
          </a:p>
        </p:txBody>
      </p:sp>
      <p:sp>
        <p:nvSpPr>
          <p:cNvPr id="9" name="Text Placeholder 2">
            <a:extLst>
              <a:ext uri="{FF2B5EF4-FFF2-40B4-BE49-F238E27FC236}">
                <a16:creationId xmlns:a16="http://schemas.microsoft.com/office/drawing/2014/main" id="{CA07A585-FA27-3CC8-D5CA-1BAE1E632393}"/>
              </a:ext>
            </a:extLst>
          </p:cNvPr>
          <p:cNvSpPr txBox="1">
            <a:spLocks/>
          </p:cNvSpPr>
          <p:nvPr/>
        </p:nvSpPr>
        <p:spPr>
          <a:xfrm>
            <a:off x="311700" y="3986650"/>
            <a:ext cx="8520600" cy="572700"/>
          </a:xfrm>
          <a:prstGeom prst="rect">
            <a:avLst/>
          </a:prstGeom>
          <a:noFill/>
          <a:ln>
            <a:noFill/>
          </a:ln>
        </p:spPr>
        <p:txBody>
          <a:bodyPr spcFirstLastPara="1" wrap="square" lIns="91425" tIns="91425" rIns="91425" bIns="91425" anchor="t" anchorCtr="0">
            <a:normAutofit fontScale="5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1400" dirty="0"/>
              <a:t>Each invader type awards a different number of points when destroyed, adding strategic depth to the game. Cybermen are worth 5 points, Daleks are worth 15 points, and Weeping Angels are worth 25 points. When a defender laser hits an invader, the invader's </a:t>
            </a:r>
            <a:r>
              <a:rPr lang="en-GB" sz="1400" dirty="0" err="1"/>
              <a:t>scoreValue</a:t>
            </a:r>
            <a:r>
              <a:rPr lang="en-GB" sz="1400" dirty="0"/>
              <a:t> is added to the player's total score. This encourages players to prioritise higher-value targets while balancing risk and reward.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
          <a:extLst>
            <a:ext uri="{FF2B5EF4-FFF2-40B4-BE49-F238E27FC236}">
              <a16:creationId xmlns:a16="http://schemas.microsoft.com/office/drawing/2014/main" id="{6B845D42-DE4E-025A-348D-CD7506605642}"/>
            </a:ext>
          </a:extLst>
        </p:cNvPr>
        <p:cNvGrpSpPr/>
        <p:nvPr/>
      </p:nvGrpSpPr>
      <p:grpSpPr>
        <a:xfrm>
          <a:off x="0" y="0"/>
          <a:ext cx="0" cy="0"/>
          <a:chOff x="0" y="0"/>
          <a:chExt cx="0" cy="0"/>
        </a:xfrm>
      </p:grpSpPr>
      <p:sp>
        <p:nvSpPr>
          <p:cNvPr id="83" name="Google Shape;83;p18">
            <a:extLst>
              <a:ext uri="{FF2B5EF4-FFF2-40B4-BE49-F238E27FC236}">
                <a16:creationId xmlns:a16="http://schemas.microsoft.com/office/drawing/2014/main" id="{09224EA0-4880-1B9C-512E-9EABEBE9EE93}"/>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t>Future Changes</a:t>
            </a:r>
            <a:endParaRPr dirty="0"/>
          </a:p>
        </p:txBody>
      </p:sp>
      <p:sp>
        <p:nvSpPr>
          <p:cNvPr id="3" name="Text Placeholder 2">
            <a:extLst>
              <a:ext uri="{FF2B5EF4-FFF2-40B4-BE49-F238E27FC236}">
                <a16:creationId xmlns:a16="http://schemas.microsoft.com/office/drawing/2014/main" id="{1AECDFEF-E8ED-C14C-0EA8-F96A9DC63582}"/>
              </a:ext>
            </a:extLst>
          </p:cNvPr>
          <p:cNvSpPr>
            <a:spLocks noGrp="1"/>
          </p:cNvSpPr>
          <p:nvPr>
            <p:ph type="body" idx="1"/>
          </p:nvPr>
        </p:nvSpPr>
        <p:spPr>
          <a:xfrm>
            <a:off x="311700" y="1577950"/>
            <a:ext cx="8520600" cy="572700"/>
          </a:xfrm>
        </p:spPr>
        <p:txBody>
          <a:bodyPr/>
          <a:lstStyle/>
          <a:p>
            <a:pPr marL="114300" indent="0">
              <a:buNone/>
            </a:pPr>
            <a:r>
              <a:rPr lang="en-GB" dirty="0"/>
              <a:t>Game Audio</a:t>
            </a:r>
          </a:p>
        </p:txBody>
      </p:sp>
      <p:sp>
        <p:nvSpPr>
          <p:cNvPr id="4" name="Text Placeholder 2">
            <a:extLst>
              <a:ext uri="{FF2B5EF4-FFF2-40B4-BE49-F238E27FC236}">
                <a16:creationId xmlns:a16="http://schemas.microsoft.com/office/drawing/2014/main" id="{EE4FECA3-F42D-3C0D-82C6-5133A086C90C}"/>
              </a:ext>
            </a:extLst>
          </p:cNvPr>
          <p:cNvSpPr txBox="1">
            <a:spLocks/>
          </p:cNvSpPr>
          <p:nvPr/>
        </p:nvSpPr>
        <p:spPr>
          <a:xfrm>
            <a:off x="311700" y="19990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800" dirty="0"/>
              <a:t>The original Space Invaders game featured low-bit retro audio, while our current version includes no sound. The game could be enhanced by adding background music, as well as sound effects for collisions and different game states.</a:t>
            </a:r>
          </a:p>
        </p:txBody>
      </p:sp>
      <p:sp>
        <p:nvSpPr>
          <p:cNvPr id="6" name="Text Placeholder 2">
            <a:extLst>
              <a:ext uri="{FF2B5EF4-FFF2-40B4-BE49-F238E27FC236}">
                <a16:creationId xmlns:a16="http://schemas.microsoft.com/office/drawing/2014/main" id="{2B130F1F-5CF7-8D2C-A90F-0BBC8237C287}"/>
              </a:ext>
            </a:extLst>
          </p:cNvPr>
          <p:cNvSpPr txBox="1">
            <a:spLocks/>
          </p:cNvSpPr>
          <p:nvPr/>
        </p:nvSpPr>
        <p:spPr>
          <a:xfrm>
            <a:off x="311700" y="25717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GB" dirty="0"/>
              <a:t>Testing</a:t>
            </a:r>
          </a:p>
        </p:txBody>
      </p:sp>
      <p:sp>
        <p:nvSpPr>
          <p:cNvPr id="7" name="Text Placeholder 2">
            <a:extLst>
              <a:ext uri="{FF2B5EF4-FFF2-40B4-BE49-F238E27FC236}">
                <a16:creationId xmlns:a16="http://schemas.microsoft.com/office/drawing/2014/main" id="{14013A3A-FC83-6068-2DB3-F109723A51A5}"/>
              </a:ext>
            </a:extLst>
          </p:cNvPr>
          <p:cNvSpPr txBox="1">
            <a:spLocks/>
          </p:cNvSpPr>
          <p:nvPr/>
        </p:nvSpPr>
        <p:spPr>
          <a:xfrm>
            <a:off x="311700" y="29928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800" dirty="0"/>
              <a:t>We tested the game by launching it directly and playing through it. However, this approach could be improved by introducing unit tests for individual methods, as well as integration tests to verify how the methods interact across the different Python files.</a:t>
            </a:r>
          </a:p>
        </p:txBody>
      </p:sp>
      <p:sp>
        <p:nvSpPr>
          <p:cNvPr id="8" name="Text Placeholder 2">
            <a:extLst>
              <a:ext uri="{FF2B5EF4-FFF2-40B4-BE49-F238E27FC236}">
                <a16:creationId xmlns:a16="http://schemas.microsoft.com/office/drawing/2014/main" id="{6AE294E1-295C-A30E-9204-5AFBF4089CAD}"/>
              </a:ext>
            </a:extLst>
          </p:cNvPr>
          <p:cNvSpPr txBox="1">
            <a:spLocks/>
          </p:cNvSpPr>
          <p:nvPr/>
        </p:nvSpPr>
        <p:spPr>
          <a:xfrm>
            <a:off x="311700" y="3565550"/>
            <a:ext cx="85206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GB" dirty="0"/>
              <a:t>Introduce Additional Barriers and Defenders</a:t>
            </a:r>
          </a:p>
        </p:txBody>
      </p:sp>
      <p:sp>
        <p:nvSpPr>
          <p:cNvPr id="9" name="Text Placeholder 2">
            <a:extLst>
              <a:ext uri="{FF2B5EF4-FFF2-40B4-BE49-F238E27FC236}">
                <a16:creationId xmlns:a16="http://schemas.microsoft.com/office/drawing/2014/main" id="{19F2D44D-2F8E-AF3E-C3C4-79F2AE8571BF}"/>
              </a:ext>
            </a:extLst>
          </p:cNvPr>
          <p:cNvSpPr txBox="1">
            <a:spLocks/>
          </p:cNvSpPr>
          <p:nvPr/>
        </p:nvSpPr>
        <p:spPr>
          <a:xfrm>
            <a:off x="311700" y="3986650"/>
            <a:ext cx="8520600" cy="572700"/>
          </a:xfrm>
          <a:prstGeom prst="rect">
            <a:avLst/>
          </a:prstGeom>
          <a:noFill/>
          <a:ln>
            <a:noFill/>
          </a:ln>
        </p:spPr>
        <p:txBody>
          <a:bodyPr spcFirstLastPara="1" wrap="square" lIns="91425" tIns="91425" rIns="91425" bIns="91425" anchor="t" anchorCtr="0">
            <a:normAutofit fontScale="55000" lnSpcReduction="2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GB" sz="1400" dirty="0"/>
              <a:t>The Python code uses </a:t>
            </a:r>
            <a:r>
              <a:rPr lang="en-GB" sz="1400" dirty="0" err="1"/>
              <a:t>random.choice</a:t>
            </a:r>
            <a:r>
              <a:rPr lang="en-GB" sz="1400" dirty="0"/>
              <a:t>() to select random invaders, defenders, and barriers from their respective configuration dictionaries. This modular design allows for easy expansion - we could add new Doctor Who characters as defenders with different speeds, </a:t>
            </a:r>
            <a:r>
              <a:rPr lang="en-GB" sz="1400"/>
              <a:t>laser colours</a:t>
            </a:r>
            <a:r>
              <a:rPr lang="en-GB" sz="1400" dirty="0"/>
              <a:t>, or laser speeds, new enemy types with varying health values and score points, or enhanced barriers with higher health values, all by simply adding new entries to the existing dictionaries without modifying the core game logic.</a:t>
            </a:r>
          </a:p>
        </p:txBody>
      </p:sp>
    </p:spTree>
    <p:extLst>
      <p:ext uri="{BB962C8B-B14F-4D97-AF65-F5344CB8AC3E}">
        <p14:creationId xmlns:p14="http://schemas.microsoft.com/office/powerpoint/2010/main" val="8730245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3" name="Google Shape;93;p19">
            <a:extLst>
              <a:ext uri="{FF2B5EF4-FFF2-40B4-BE49-F238E27FC236}">
                <a16:creationId xmlns:a16="http://schemas.microsoft.com/office/drawing/2014/main" id="{2B118A6F-30AA-F5FA-AD9E-06B57B36D804}"/>
              </a:ext>
            </a:extLst>
          </p:cNvPr>
          <p:cNvSpPr txBox="1">
            <a:spLocks/>
          </p:cNvSpPr>
          <p:nvPr/>
        </p:nvSpPr>
        <p:spPr>
          <a:xfrm>
            <a:off x="311700" y="1207653"/>
            <a:ext cx="8520600" cy="79282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200"/>
              </a:spcAft>
              <a:buFont typeface="Arial"/>
              <a:buNone/>
            </a:pPr>
            <a:r>
              <a:rPr lang="en-GB" sz="2000" dirty="0">
                <a:solidFill>
                  <a:schemeClr val="tx1"/>
                </a:solidFill>
                <a:latin typeface="+mj-lt"/>
              </a:rPr>
              <a:t>Credit and Tools</a:t>
            </a:r>
          </a:p>
          <a:p>
            <a:pPr marL="171450" indent="-171450">
              <a:spcAft>
                <a:spcPts val="1200"/>
              </a:spcAft>
            </a:pPr>
            <a:endParaRPr lang="en-GB" dirty="0"/>
          </a:p>
        </p:txBody>
      </p:sp>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lvl="0" algn="ctr"/>
            <a:r>
              <a:rPr lang="en-GB" dirty="0"/>
              <a:t>References &amp; Resources</a:t>
            </a:r>
            <a:endParaRPr dirty="0"/>
          </a:p>
        </p:txBody>
      </p:sp>
      <p:sp>
        <p:nvSpPr>
          <p:cNvPr id="2" name="Google Shape;93;p19">
            <a:extLst>
              <a:ext uri="{FF2B5EF4-FFF2-40B4-BE49-F238E27FC236}">
                <a16:creationId xmlns:a16="http://schemas.microsoft.com/office/drawing/2014/main" id="{2A725CCB-62F2-F6DA-D0F3-C8AA58F9BD40}"/>
              </a:ext>
            </a:extLst>
          </p:cNvPr>
          <p:cNvSpPr txBox="1">
            <a:spLocks/>
          </p:cNvSpPr>
          <p:nvPr/>
        </p:nvSpPr>
        <p:spPr>
          <a:xfrm>
            <a:off x="311700" y="1604064"/>
            <a:ext cx="8958030" cy="1585645"/>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285750" indent="-285750">
              <a:spcAft>
                <a:spcPts val="1200"/>
              </a:spcAft>
              <a:buFont typeface="Arial" panose="020B0604020202020204" pitchFamily="34" charset="0"/>
              <a:buChar char="•"/>
            </a:pPr>
            <a:r>
              <a:rPr lang="en-GB" sz="1600" dirty="0">
                <a:solidFill>
                  <a:schemeClr val="tx1"/>
                </a:solidFill>
                <a:latin typeface="+mn-lt"/>
              </a:rPr>
              <a:t>Sources &amp; Credits: </a:t>
            </a:r>
            <a:r>
              <a:rPr lang="en-GB" sz="1600" dirty="0">
                <a:solidFill>
                  <a:schemeClr val="tx1"/>
                </a:solidFill>
                <a:latin typeface="+mn-lt"/>
                <a:hlinkClick r:id="rId3"/>
              </a:rPr>
              <a:t>https://github.com/RobsonHarrison/com4023Cw1Pygame/wiki/Sources-and-Credits</a:t>
            </a:r>
            <a:endParaRPr lang="en-GB" sz="1600" dirty="0">
              <a:solidFill>
                <a:schemeClr val="tx1"/>
              </a:solidFill>
              <a:latin typeface="+mn-lt"/>
            </a:endParaRPr>
          </a:p>
          <a:p>
            <a:pPr marL="285750" indent="-285750">
              <a:spcAft>
                <a:spcPts val="1200"/>
              </a:spcAft>
              <a:buFont typeface="Arial" panose="020B0604020202020204" pitchFamily="34" charset="0"/>
              <a:buChar char="•"/>
            </a:pPr>
            <a:r>
              <a:rPr lang="en-GB" sz="1600" dirty="0">
                <a:solidFill>
                  <a:schemeClr val="tx1"/>
                </a:solidFill>
                <a:latin typeface="+mn-lt"/>
              </a:rPr>
              <a:t>Code Snippet Renders: </a:t>
            </a:r>
            <a:r>
              <a:rPr lang="en-GB" sz="1600" dirty="0">
                <a:solidFill>
                  <a:schemeClr val="tx1"/>
                </a:solidFill>
                <a:latin typeface="+mn-lt"/>
                <a:hlinkClick r:id="rId4"/>
              </a:rPr>
              <a:t>https://carbon.now.sh/</a:t>
            </a:r>
            <a:endParaRPr lang="en-GB" sz="1600" dirty="0">
              <a:solidFill>
                <a:schemeClr val="tx1"/>
              </a:solidFill>
              <a:latin typeface="+mn-lt"/>
            </a:endParaRPr>
          </a:p>
        </p:txBody>
      </p:sp>
      <p:sp>
        <p:nvSpPr>
          <p:cNvPr id="4" name="Google Shape;93;p19">
            <a:extLst>
              <a:ext uri="{FF2B5EF4-FFF2-40B4-BE49-F238E27FC236}">
                <a16:creationId xmlns:a16="http://schemas.microsoft.com/office/drawing/2014/main" id="{3EBBFBEB-0C40-F89F-2EDA-36339683E0B2}"/>
              </a:ext>
            </a:extLst>
          </p:cNvPr>
          <p:cNvSpPr txBox="1">
            <a:spLocks/>
          </p:cNvSpPr>
          <p:nvPr/>
        </p:nvSpPr>
        <p:spPr>
          <a:xfrm>
            <a:off x="311700" y="2746613"/>
            <a:ext cx="8520600" cy="79282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spcAft>
                <a:spcPts val="1200"/>
              </a:spcAft>
              <a:buFont typeface="Arial"/>
              <a:buNone/>
            </a:pPr>
            <a:r>
              <a:rPr lang="en-GB" sz="2000" dirty="0">
                <a:solidFill>
                  <a:schemeClr val="tx1"/>
                </a:solidFill>
                <a:latin typeface="+mj-lt"/>
              </a:rPr>
              <a:t>Project Documentation</a:t>
            </a:r>
          </a:p>
          <a:p>
            <a:pPr marL="171450" indent="-171450">
              <a:spcAft>
                <a:spcPts val="1200"/>
              </a:spcAft>
            </a:pPr>
            <a:endParaRPr lang="en-GB" dirty="0"/>
          </a:p>
        </p:txBody>
      </p:sp>
      <p:sp>
        <p:nvSpPr>
          <p:cNvPr id="93" name="Google Shape;93;p19"/>
          <p:cNvSpPr txBox="1">
            <a:spLocks noGrp="1"/>
          </p:cNvSpPr>
          <p:nvPr>
            <p:ph type="body" idx="1"/>
          </p:nvPr>
        </p:nvSpPr>
        <p:spPr>
          <a:xfrm>
            <a:off x="311700" y="3158092"/>
            <a:ext cx="8520600" cy="1585645"/>
          </a:xfrm>
          <a:prstGeom prst="rect">
            <a:avLst/>
          </a:prstGeom>
        </p:spPr>
        <p:txBody>
          <a:bodyPr spcFirstLastPara="1" wrap="square" lIns="91425" tIns="91425" rIns="91425" bIns="91425" anchor="t" anchorCtr="0">
            <a:normAutofit fontScale="85000" lnSpcReduction="10000"/>
          </a:bodyPr>
          <a:lstStyle/>
          <a:p>
            <a:pPr marL="285750" indent="-285750">
              <a:spcAft>
                <a:spcPts val="1200"/>
              </a:spcAft>
              <a:buFont typeface="Arial" panose="020B0604020202020204" pitchFamily="34" charset="0"/>
              <a:buChar char="•"/>
            </a:pPr>
            <a:r>
              <a:rPr lang="en-GB" dirty="0">
                <a:solidFill>
                  <a:schemeClr val="tx1"/>
                </a:solidFill>
              </a:rPr>
              <a:t>Repository: </a:t>
            </a:r>
            <a:r>
              <a:rPr lang="en-GB" dirty="0">
                <a:solidFill>
                  <a:schemeClr val="tx1"/>
                </a:solidFill>
                <a:hlinkClick r:id="rId5"/>
              </a:rPr>
              <a:t>https://github.com/RobsonHarrison/com4023Cw1Pygame</a:t>
            </a:r>
            <a:endParaRPr lang="en-GB" dirty="0">
              <a:solidFill>
                <a:schemeClr val="tx1"/>
              </a:solidFill>
            </a:endParaRPr>
          </a:p>
          <a:p>
            <a:pPr marL="285750" indent="-285750">
              <a:spcAft>
                <a:spcPts val="1200"/>
              </a:spcAft>
              <a:buFont typeface="Arial" panose="020B0604020202020204" pitchFamily="34" charset="0"/>
              <a:buChar char="•"/>
            </a:pPr>
            <a:r>
              <a:rPr lang="en-GB" dirty="0">
                <a:solidFill>
                  <a:schemeClr val="tx1"/>
                </a:solidFill>
              </a:rPr>
              <a:t>Architecture: </a:t>
            </a:r>
            <a:r>
              <a:rPr lang="en-GB" dirty="0">
                <a:solidFill>
                  <a:schemeClr val="tx1"/>
                </a:solidFill>
                <a:hlinkClick r:id="rId6"/>
              </a:rPr>
              <a:t>https://github.com/RobsonHarrison/com4023Cw1Pygame/wiki/Game-Architecture</a:t>
            </a:r>
            <a:endParaRPr lang="en-GB" dirty="0">
              <a:solidFill>
                <a:schemeClr val="tx1"/>
              </a:solidFill>
            </a:endParaRPr>
          </a:p>
          <a:p>
            <a:pPr marL="285750" indent="-285750">
              <a:spcAft>
                <a:spcPts val="1200"/>
              </a:spcAft>
              <a:buFont typeface="Arial" panose="020B0604020202020204" pitchFamily="34" charset="0"/>
              <a:buChar char="•"/>
            </a:pPr>
            <a:r>
              <a:rPr lang="en-GB" dirty="0">
                <a:solidFill>
                  <a:schemeClr val="tx1"/>
                </a:solidFill>
              </a:rPr>
              <a:t>Issue Tracking: </a:t>
            </a:r>
            <a:r>
              <a:rPr lang="en-GB" dirty="0">
                <a:solidFill>
                  <a:schemeClr val="tx1"/>
                </a:solidFill>
                <a:hlinkClick r:id="rId7"/>
              </a:rPr>
              <a:t>https://github.com/RobsonHarrison/com4023Cw1Pygame/issues</a:t>
            </a:r>
            <a:endParaRPr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585A23A9-542B-4BBC-FB9D-8BA376027556}"/>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807188F1-075B-026D-E75A-A6AE824AB1BF}"/>
              </a:ext>
            </a:extLst>
          </p:cNvPr>
          <p:cNvSpPr txBox="1">
            <a:spLocks noGrp="1"/>
          </p:cNvSpPr>
          <p:nvPr>
            <p:ph type="title"/>
          </p:nvPr>
        </p:nvSpPr>
        <p:spPr>
          <a:xfrm>
            <a:off x="311700" y="1106125"/>
            <a:ext cx="8520600" cy="1963500"/>
          </a:xfrm>
        </p:spPr>
        <p:txBody>
          <a:bodyPr spcFirstLastPara="1" wrap="square" lIns="91425" tIns="91425" rIns="91425" bIns="91425" anchor="b" anchorCtr="0">
            <a:normAutofit/>
          </a:bodyPr>
          <a:lstStyle/>
          <a:p>
            <a:pPr marL="0" lvl="0" indent="0" rtl="0">
              <a:lnSpc>
                <a:spcPct val="90000"/>
              </a:lnSpc>
              <a:spcBef>
                <a:spcPts val="0"/>
              </a:spcBef>
              <a:spcAft>
                <a:spcPts val="0"/>
              </a:spcAft>
              <a:buNone/>
            </a:pPr>
            <a:r>
              <a:rPr lang="en-GB" sz="8400" dirty="0"/>
              <a:t>Requirement 1 </a:t>
            </a:r>
          </a:p>
        </p:txBody>
      </p:sp>
      <p:sp>
        <p:nvSpPr>
          <p:cNvPr id="72" name="Google Shape;72;p16">
            <a:extLst>
              <a:ext uri="{FF2B5EF4-FFF2-40B4-BE49-F238E27FC236}">
                <a16:creationId xmlns:a16="http://schemas.microsoft.com/office/drawing/2014/main" id="{9027CC71-E88D-8B0F-64E5-15636A95191B}"/>
              </a:ext>
            </a:extLst>
          </p:cNvPr>
          <p:cNvSpPr txBox="1">
            <a:spLocks noGrp="1"/>
          </p:cNvSpPr>
          <p:nvPr>
            <p:ph type="body" idx="1"/>
          </p:nvPr>
        </p:nvSpPr>
        <p:spPr>
          <a:xfrm>
            <a:off x="311700" y="3152225"/>
            <a:ext cx="8520600" cy="1300800"/>
          </a:xfrm>
        </p:spPr>
        <p:txBody>
          <a:bodyPr spcFirstLastPara="1" wrap="square" lIns="91425" tIns="91425" rIns="91425" bIns="91425" anchor="t" anchorCtr="0">
            <a:normAutofit fontScale="92500" lnSpcReduction="10000"/>
          </a:bodyPr>
          <a:lstStyle/>
          <a:p>
            <a:pPr marL="0" lvl="0" indent="0">
              <a:lnSpc>
                <a:spcPct val="105000"/>
              </a:lnSpc>
              <a:spcAft>
                <a:spcPts val="1200"/>
              </a:spcAft>
              <a:buNone/>
            </a:pPr>
            <a:r>
              <a:rPr lang="en-GB" sz="1500" dirty="0"/>
              <a:t>The full invaders array should include the three types of aliens. These should move </a:t>
            </a:r>
          </a:p>
          <a:p>
            <a:pPr marL="0" lvl="0" indent="0">
              <a:lnSpc>
                <a:spcPct val="105000"/>
              </a:lnSpc>
              <a:spcAft>
                <a:spcPts val="1200"/>
              </a:spcAft>
              <a:buNone/>
            </a:pPr>
            <a:r>
              <a:rPr lang="en-GB" sz="1500" dirty="0"/>
              <a:t>from side to side, and fire at the player at random. Their speed of movement should increase as the </a:t>
            </a:r>
          </a:p>
          <a:p>
            <a:pPr marL="0" lvl="0" indent="0">
              <a:lnSpc>
                <a:spcPct val="105000"/>
              </a:lnSpc>
              <a:spcAft>
                <a:spcPts val="1200"/>
              </a:spcAft>
              <a:buNone/>
            </a:pPr>
            <a:r>
              <a:rPr lang="en-GB" sz="1500" dirty="0"/>
              <a:t>invaders are reduced in number (from being shot). </a:t>
            </a:r>
          </a:p>
        </p:txBody>
      </p:sp>
    </p:spTree>
    <p:extLst>
      <p:ext uri="{BB962C8B-B14F-4D97-AF65-F5344CB8AC3E}">
        <p14:creationId xmlns:p14="http://schemas.microsoft.com/office/powerpoint/2010/main" val="1263911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381EB-5A2C-E316-AD5D-59483195FB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9C45C3-DA54-78C3-505C-C3E27C817EA1}"/>
              </a:ext>
            </a:extLst>
          </p:cNvPr>
          <p:cNvSpPr>
            <a:spLocks noGrp="1"/>
          </p:cNvSpPr>
          <p:nvPr>
            <p:ph type="title"/>
          </p:nvPr>
        </p:nvSpPr>
        <p:spPr/>
        <p:txBody>
          <a:bodyPr>
            <a:normAutofit fontScale="90000"/>
          </a:bodyPr>
          <a:lstStyle/>
          <a:p>
            <a:r>
              <a:rPr lang="en-GB" dirty="0"/>
              <a:t>Invader Types</a:t>
            </a:r>
          </a:p>
        </p:txBody>
      </p:sp>
      <p:sp>
        <p:nvSpPr>
          <p:cNvPr id="3" name="Text Placeholder 2">
            <a:extLst>
              <a:ext uri="{FF2B5EF4-FFF2-40B4-BE49-F238E27FC236}">
                <a16:creationId xmlns:a16="http://schemas.microsoft.com/office/drawing/2014/main" id="{2F999B4C-CEA2-CA15-254A-88B1309B0E65}"/>
              </a:ext>
            </a:extLst>
          </p:cNvPr>
          <p:cNvSpPr>
            <a:spLocks noGrp="1"/>
          </p:cNvSpPr>
          <p:nvPr>
            <p:ph type="body" idx="1"/>
          </p:nvPr>
        </p:nvSpPr>
        <p:spPr/>
        <p:txBody>
          <a:bodyPr anchor="ctr">
            <a:normAutofit/>
          </a:bodyPr>
          <a:lstStyle/>
          <a:p>
            <a:pPr marL="114300" indent="0">
              <a:buNone/>
            </a:pPr>
            <a:r>
              <a:rPr lang="en-US" dirty="0"/>
              <a:t>We defined three invader types in the </a:t>
            </a:r>
            <a:r>
              <a:rPr lang="en-US" dirty="0" err="1"/>
              <a:t>invaderTypes</a:t>
            </a:r>
            <a:r>
              <a:rPr lang="en-US" dirty="0"/>
              <a:t> dictionary: Dalek, Cyberman, and </a:t>
            </a:r>
            <a:r>
              <a:rPr lang="en-US" dirty="0" err="1"/>
              <a:t>WeepingAngel</a:t>
            </a:r>
            <a:r>
              <a:rPr lang="en-US" dirty="0"/>
              <a:t>. Each type has unique properties including sprite file, dimensions, laser </a:t>
            </a:r>
            <a:r>
              <a:rPr lang="en-US" dirty="0" err="1"/>
              <a:t>colour</a:t>
            </a:r>
            <a:r>
              <a:rPr lang="en-US" dirty="0"/>
              <a:t> (RGB tuple) and </a:t>
            </a:r>
            <a:r>
              <a:rPr lang="en-US" dirty="0" err="1"/>
              <a:t>scoreValue</a:t>
            </a:r>
            <a:r>
              <a:rPr lang="en-US" dirty="0"/>
              <a:t> for points awarded on destruction. During grid creation, </a:t>
            </a:r>
            <a:r>
              <a:rPr lang="en-US" dirty="0" err="1"/>
              <a:t>random.choice</a:t>
            </a:r>
            <a:r>
              <a:rPr lang="en-US" dirty="0"/>
              <a:t>() selects from </a:t>
            </a:r>
            <a:r>
              <a:rPr lang="en-US" dirty="0" err="1"/>
              <a:t>invaderTypes.keys</a:t>
            </a:r>
            <a:r>
              <a:rPr lang="en-US" dirty="0"/>
              <a:t>() to populate the invaders list with a random mix of all three types.</a:t>
            </a:r>
          </a:p>
        </p:txBody>
      </p:sp>
      <p:pic>
        <p:nvPicPr>
          <p:cNvPr id="10" name="Picture 9">
            <a:extLst>
              <a:ext uri="{FF2B5EF4-FFF2-40B4-BE49-F238E27FC236}">
                <a16:creationId xmlns:a16="http://schemas.microsoft.com/office/drawing/2014/main" id="{593575C8-AA2C-FB32-54F3-993F6C4DB0E1}"/>
              </a:ext>
            </a:extLst>
          </p:cNvPr>
          <p:cNvPicPr>
            <a:picLocks noChangeAspect="1"/>
          </p:cNvPicPr>
          <p:nvPr/>
        </p:nvPicPr>
        <p:blipFill>
          <a:blip r:embed="rId2"/>
          <a:srcRect/>
          <a:stretch/>
        </p:blipFill>
        <p:spPr>
          <a:xfrm>
            <a:off x="4832402" y="229513"/>
            <a:ext cx="3614735" cy="4684473"/>
          </a:xfrm>
          <a:prstGeom prst="rect">
            <a:avLst/>
          </a:prstGeom>
        </p:spPr>
      </p:pic>
    </p:spTree>
    <p:extLst>
      <p:ext uri="{BB962C8B-B14F-4D97-AF65-F5344CB8AC3E}">
        <p14:creationId xmlns:p14="http://schemas.microsoft.com/office/powerpoint/2010/main" val="2884228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C2CBD-878B-9E57-AD80-F926706847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239C00-16E4-6B99-16C2-52CA47D849DD}"/>
              </a:ext>
            </a:extLst>
          </p:cNvPr>
          <p:cNvSpPr>
            <a:spLocks noGrp="1"/>
          </p:cNvSpPr>
          <p:nvPr>
            <p:ph type="title"/>
          </p:nvPr>
        </p:nvSpPr>
        <p:spPr/>
        <p:txBody>
          <a:bodyPr>
            <a:normAutofit fontScale="90000"/>
          </a:bodyPr>
          <a:lstStyle/>
          <a:p>
            <a:r>
              <a:rPr lang="en-GB" dirty="0"/>
              <a:t>Invader Grid Creation</a:t>
            </a:r>
          </a:p>
        </p:txBody>
      </p:sp>
      <p:sp>
        <p:nvSpPr>
          <p:cNvPr id="3" name="Text Placeholder 2">
            <a:extLst>
              <a:ext uri="{FF2B5EF4-FFF2-40B4-BE49-F238E27FC236}">
                <a16:creationId xmlns:a16="http://schemas.microsoft.com/office/drawing/2014/main" id="{B4A1C3BE-49E2-C44A-4E86-1AAD0453EE8B}"/>
              </a:ext>
            </a:extLst>
          </p:cNvPr>
          <p:cNvSpPr>
            <a:spLocks noGrp="1"/>
          </p:cNvSpPr>
          <p:nvPr>
            <p:ph type="body" idx="1"/>
          </p:nvPr>
        </p:nvSpPr>
        <p:spPr/>
        <p:txBody>
          <a:bodyPr anchor="ctr">
            <a:normAutofit/>
          </a:bodyPr>
          <a:lstStyle/>
          <a:p>
            <a:pPr marL="114300" indent="0">
              <a:buNone/>
            </a:pPr>
            <a:r>
              <a:rPr lang="en-US" dirty="0"/>
              <a:t>We use nested loops to create a grid of </a:t>
            </a:r>
            <a:r>
              <a:rPr lang="en-US" dirty="0">
                <a:solidFill>
                  <a:schemeClr val="bg2"/>
                </a:solidFill>
              </a:rPr>
              <a:t>invaders</a:t>
            </a:r>
            <a:r>
              <a:rPr lang="en-US" dirty="0"/>
              <a:t> based on </a:t>
            </a:r>
            <a:r>
              <a:rPr lang="en-US" dirty="0" err="1"/>
              <a:t>invaderRows</a:t>
            </a:r>
            <a:r>
              <a:rPr lang="en-US" dirty="0"/>
              <a:t> and </a:t>
            </a:r>
            <a:r>
              <a:rPr lang="en-US" dirty="0" err="1"/>
              <a:t>invaderColumns</a:t>
            </a:r>
            <a:r>
              <a:rPr lang="en-US" dirty="0"/>
              <a:t> from the game configuration. For each grid position, x/y coordinates are calculated using </a:t>
            </a:r>
            <a:r>
              <a:rPr lang="en-US" dirty="0" err="1"/>
              <a:t>invaderStartX</a:t>
            </a:r>
            <a:r>
              <a:rPr lang="en-US" dirty="0"/>
              <a:t>, </a:t>
            </a:r>
            <a:r>
              <a:rPr lang="en-US" dirty="0" err="1"/>
              <a:t>invaderStartY</a:t>
            </a:r>
            <a:r>
              <a:rPr lang="en-US" dirty="0"/>
              <a:t>, and </a:t>
            </a:r>
            <a:r>
              <a:rPr lang="en-US" dirty="0" err="1"/>
              <a:t>invaderSpacing</a:t>
            </a:r>
            <a:r>
              <a:rPr lang="en-US" dirty="0"/>
              <a:t>. A random invader type is selected from the </a:t>
            </a:r>
            <a:r>
              <a:rPr lang="en-US" dirty="0" err="1"/>
              <a:t>invaderTypes</a:t>
            </a:r>
            <a:r>
              <a:rPr lang="en-US" dirty="0"/>
              <a:t> dictionary and instantiated as an Invader object and then appended to the invaders list.</a:t>
            </a:r>
          </a:p>
        </p:txBody>
      </p:sp>
      <p:pic>
        <p:nvPicPr>
          <p:cNvPr id="10" name="Picture 9">
            <a:extLst>
              <a:ext uri="{FF2B5EF4-FFF2-40B4-BE49-F238E27FC236}">
                <a16:creationId xmlns:a16="http://schemas.microsoft.com/office/drawing/2014/main" id="{5250EEAC-39AC-6D54-78A4-E47DF77C9AD2}"/>
              </a:ext>
            </a:extLst>
          </p:cNvPr>
          <p:cNvPicPr>
            <a:picLocks noChangeAspect="1"/>
          </p:cNvPicPr>
          <p:nvPr/>
        </p:nvPicPr>
        <p:blipFill>
          <a:blip r:embed="rId2"/>
          <a:srcRect/>
          <a:stretch/>
        </p:blipFill>
        <p:spPr>
          <a:xfrm>
            <a:off x="4832402" y="1017725"/>
            <a:ext cx="3614735" cy="3607548"/>
          </a:xfrm>
          <a:prstGeom prst="rect">
            <a:avLst/>
          </a:prstGeom>
        </p:spPr>
      </p:pic>
    </p:spTree>
    <p:extLst>
      <p:ext uri="{BB962C8B-B14F-4D97-AF65-F5344CB8AC3E}">
        <p14:creationId xmlns:p14="http://schemas.microsoft.com/office/powerpoint/2010/main" val="930382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5878A-3714-19A9-BE6F-3AFA1DA6144C}"/>
              </a:ext>
            </a:extLst>
          </p:cNvPr>
          <p:cNvSpPr>
            <a:spLocks noGrp="1"/>
          </p:cNvSpPr>
          <p:nvPr>
            <p:ph type="title"/>
          </p:nvPr>
        </p:nvSpPr>
        <p:spPr>
          <a:xfrm>
            <a:off x="311700" y="445025"/>
            <a:ext cx="8520600" cy="572700"/>
          </a:xfrm>
        </p:spPr>
        <p:txBody>
          <a:bodyPr wrap="square" anchor="ctr">
            <a:normAutofit/>
          </a:bodyPr>
          <a:lstStyle/>
          <a:p>
            <a:pPr>
              <a:lnSpc>
                <a:spcPct val="90000"/>
              </a:lnSpc>
            </a:pPr>
            <a:r>
              <a:rPr lang="en-GB" sz="2500" dirty="0"/>
              <a:t>Invader Class</a:t>
            </a:r>
          </a:p>
        </p:txBody>
      </p:sp>
      <p:pic>
        <p:nvPicPr>
          <p:cNvPr id="6" name="Picture 5" descr="A screenshot of a computer program&#10;&#10;AI-generated content may be incorrect.">
            <a:extLst>
              <a:ext uri="{FF2B5EF4-FFF2-40B4-BE49-F238E27FC236}">
                <a16:creationId xmlns:a16="http://schemas.microsoft.com/office/drawing/2014/main" id="{7D2ED666-C23F-E613-57E6-A369E71C0D20}"/>
              </a:ext>
            </a:extLst>
          </p:cNvPr>
          <p:cNvPicPr>
            <a:picLocks noChangeAspect="1"/>
          </p:cNvPicPr>
          <p:nvPr/>
        </p:nvPicPr>
        <p:blipFill>
          <a:blip r:embed="rId2"/>
          <a:stretch>
            <a:fillRect/>
          </a:stretch>
        </p:blipFill>
        <p:spPr>
          <a:xfrm>
            <a:off x="4944506" y="723905"/>
            <a:ext cx="3889830" cy="3971518"/>
          </a:xfrm>
          <a:prstGeom prst="rect">
            <a:avLst/>
          </a:prstGeom>
          <a:noFill/>
          <a:ln>
            <a:noFill/>
          </a:ln>
        </p:spPr>
      </p:pic>
      <p:sp>
        <p:nvSpPr>
          <p:cNvPr id="7" name="Text Placeholder 2">
            <a:extLst>
              <a:ext uri="{FF2B5EF4-FFF2-40B4-BE49-F238E27FC236}">
                <a16:creationId xmlns:a16="http://schemas.microsoft.com/office/drawing/2014/main" id="{3ED9DDB8-2869-C85C-ED9B-CCC54FCF77FF}"/>
              </a:ext>
            </a:extLst>
          </p:cNvPr>
          <p:cNvSpPr txBox="1">
            <a:spLocks/>
          </p:cNvSpPr>
          <p:nvPr/>
        </p:nvSpPr>
        <p:spPr>
          <a:xfrm>
            <a:off x="309664" y="1279023"/>
            <a:ext cx="3999900" cy="3416400"/>
          </a:xfrm>
          <a:prstGeom prst="rect">
            <a:avLst/>
          </a:prstGeom>
        </p:spPr>
        <p:txBody>
          <a:bodyPr anchor="ct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14300"/>
            <a:r>
              <a:rPr lang="en-US" dirty="0">
                <a:solidFill>
                  <a:schemeClr val="bg2"/>
                </a:solidFill>
              </a:rPr>
              <a:t>Each invader was created as an instance of the Invader class which inherits from Entity. Inheritance allowed us to reuse common attributes such as x, y and width  as well as height while giving invaders their own projectile properties. This reduced duplication and kept the structure consistent with the object-oriented approach taught in the module. The Entity class serves as the base blueprint for all drawable game objects and by calling super().</a:t>
            </a:r>
            <a:r>
              <a:rPr lang="en-US" dirty="0" err="1">
                <a:solidFill>
                  <a:schemeClr val="bg2"/>
                </a:solidFill>
              </a:rPr>
              <a:t>init</a:t>
            </a:r>
            <a:r>
              <a:rPr lang="en-US" dirty="0">
                <a:solidFill>
                  <a:schemeClr val="bg2"/>
                </a:solidFill>
              </a:rPr>
              <a:t>() inside the Invader constructor it meant we were able to </a:t>
            </a:r>
            <a:r>
              <a:rPr lang="en-US" dirty="0" err="1">
                <a:solidFill>
                  <a:schemeClr val="bg2"/>
                </a:solidFill>
              </a:rPr>
              <a:t>initialise</a:t>
            </a:r>
            <a:r>
              <a:rPr lang="en-US" dirty="0">
                <a:solidFill>
                  <a:schemeClr val="bg2"/>
                </a:solidFill>
              </a:rPr>
              <a:t> all shared properties in one place instead of redefining them for every type of invader. This made the Invader class cleaner, easier to maintain and therefore fully consistent with the rest of the game’s object system.</a:t>
            </a:r>
          </a:p>
          <a:p>
            <a:pPr marL="114300"/>
            <a:endParaRPr lang="en-US" dirty="0"/>
          </a:p>
        </p:txBody>
      </p:sp>
    </p:spTree>
    <p:extLst>
      <p:ext uri="{BB962C8B-B14F-4D97-AF65-F5344CB8AC3E}">
        <p14:creationId xmlns:p14="http://schemas.microsoft.com/office/powerpoint/2010/main" val="4191459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23898E-6E52-4D9B-B373-AC22F19017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286444-E24B-82FA-6BA1-477941CD4188}"/>
              </a:ext>
            </a:extLst>
          </p:cNvPr>
          <p:cNvSpPr>
            <a:spLocks noGrp="1"/>
          </p:cNvSpPr>
          <p:nvPr>
            <p:ph type="title"/>
          </p:nvPr>
        </p:nvSpPr>
        <p:spPr/>
        <p:txBody>
          <a:bodyPr>
            <a:normAutofit fontScale="90000"/>
          </a:bodyPr>
          <a:lstStyle/>
          <a:p>
            <a:r>
              <a:rPr lang="en-GB" dirty="0"/>
              <a:t>Side to Side Movement</a:t>
            </a:r>
          </a:p>
        </p:txBody>
      </p:sp>
      <p:sp>
        <p:nvSpPr>
          <p:cNvPr id="3" name="Text Placeholder 2">
            <a:extLst>
              <a:ext uri="{FF2B5EF4-FFF2-40B4-BE49-F238E27FC236}">
                <a16:creationId xmlns:a16="http://schemas.microsoft.com/office/drawing/2014/main" id="{276AC87F-7B53-976F-98D6-D2B190077E60}"/>
              </a:ext>
            </a:extLst>
          </p:cNvPr>
          <p:cNvSpPr>
            <a:spLocks noGrp="1"/>
          </p:cNvSpPr>
          <p:nvPr>
            <p:ph type="body" idx="1"/>
          </p:nvPr>
        </p:nvSpPr>
        <p:spPr/>
        <p:txBody>
          <a:bodyPr anchor="ctr">
            <a:normAutofit/>
          </a:bodyPr>
          <a:lstStyle/>
          <a:p>
            <a:pPr marL="114300" indent="0">
              <a:buNone/>
            </a:pPr>
            <a:r>
              <a:rPr lang="en-US" dirty="0"/>
              <a:t>The </a:t>
            </a:r>
            <a:r>
              <a:rPr lang="en-US" dirty="0" err="1"/>
              <a:t>moveInvaders</a:t>
            </a:r>
            <a:r>
              <a:rPr lang="en-US" dirty="0"/>
              <a:t>() function iterates through all invaders, updating their x position by </a:t>
            </a:r>
            <a:r>
              <a:rPr lang="en-US" dirty="0" err="1"/>
              <a:t>currentSpeed</a:t>
            </a:r>
            <a:r>
              <a:rPr lang="en-US" dirty="0"/>
              <a:t> * </a:t>
            </a:r>
            <a:r>
              <a:rPr lang="en-US" dirty="0" err="1"/>
              <a:t>invaderDirection</a:t>
            </a:r>
            <a:r>
              <a:rPr lang="en-US" dirty="0"/>
              <a:t>. The </a:t>
            </a:r>
            <a:r>
              <a:rPr lang="en-US" dirty="0" err="1"/>
              <a:t>invaderDirection</a:t>
            </a:r>
            <a:r>
              <a:rPr lang="en-US" dirty="0"/>
              <a:t> variable is either 1 (right) or -1 (left). When any invader reaches the left or right edge of the screen, all invaders move down by 10 pixels and </a:t>
            </a:r>
            <a:r>
              <a:rPr lang="en-US" dirty="0" err="1"/>
              <a:t>invaderDirection</a:t>
            </a:r>
            <a:r>
              <a:rPr lang="en-US" dirty="0"/>
              <a:t> is multiplied by -1 to reverse direction.</a:t>
            </a:r>
          </a:p>
        </p:txBody>
      </p:sp>
      <p:pic>
        <p:nvPicPr>
          <p:cNvPr id="10" name="Picture 9">
            <a:extLst>
              <a:ext uri="{FF2B5EF4-FFF2-40B4-BE49-F238E27FC236}">
                <a16:creationId xmlns:a16="http://schemas.microsoft.com/office/drawing/2014/main" id="{0FE6EE78-5E5D-3769-25F0-CB1CA869CC4C}"/>
              </a:ext>
            </a:extLst>
          </p:cNvPr>
          <p:cNvPicPr>
            <a:picLocks noChangeAspect="1"/>
          </p:cNvPicPr>
          <p:nvPr/>
        </p:nvPicPr>
        <p:blipFill>
          <a:blip r:embed="rId2"/>
          <a:srcRect/>
          <a:stretch/>
        </p:blipFill>
        <p:spPr>
          <a:xfrm>
            <a:off x="4832400" y="1419965"/>
            <a:ext cx="3999898" cy="2807085"/>
          </a:xfrm>
          <a:prstGeom prst="rect">
            <a:avLst/>
          </a:prstGeom>
        </p:spPr>
      </p:pic>
    </p:spTree>
    <p:extLst>
      <p:ext uri="{BB962C8B-B14F-4D97-AF65-F5344CB8AC3E}">
        <p14:creationId xmlns:p14="http://schemas.microsoft.com/office/powerpoint/2010/main" val="451607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4B336-BE87-9C10-C12E-74D1F185C8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DE2BB2-2CE5-EC86-9EF7-68CF73B1F402}"/>
              </a:ext>
            </a:extLst>
          </p:cNvPr>
          <p:cNvSpPr>
            <a:spLocks noGrp="1"/>
          </p:cNvSpPr>
          <p:nvPr>
            <p:ph type="title"/>
          </p:nvPr>
        </p:nvSpPr>
        <p:spPr/>
        <p:txBody>
          <a:bodyPr>
            <a:normAutofit fontScale="90000"/>
          </a:bodyPr>
          <a:lstStyle/>
          <a:p>
            <a:r>
              <a:rPr lang="en-GB" dirty="0"/>
              <a:t>Random Firing</a:t>
            </a:r>
          </a:p>
        </p:txBody>
      </p:sp>
      <p:sp>
        <p:nvSpPr>
          <p:cNvPr id="3" name="Text Placeholder 2">
            <a:extLst>
              <a:ext uri="{FF2B5EF4-FFF2-40B4-BE49-F238E27FC236}">
                <a16:creationId xmlns:a16="http://schemas.microsoft.com/office/drawing/2014/main" id="{192A4D15-01CB-31F8-6E31-13AEDBE30130}"/>
              </a:ext>
            </a:extLst>
          </p:cNvPr>
          <p:cNvSpPr>
            <a:spLocks noGrp="1"/>
          </p:cNvSpPr>
          <p:nvPr>
            <p:ph type="body" idx="1"/>
          </p:nvPr>
        </p:nvSpPr>
        <p:spPr/>
        <p:txBody>
          <a:bodyPr anchor="ctr">
            <a:normAutofit/>
          </a:bodyPr>
          <a:lstStyle/>
          <a:p>
            <a:pPr marL="114300" indent="0">
              <a:buNone/>
            </a:pPr>
            <a:r>
              <a:rPr lang="en-US" dirty="0"/>
              <a:t>Each frame, every invader has a chance to fire based on </a:t>
            </a:r>
            <a:r>
              <a:rPr lang="en-US" dirty="0" err="1"/>
              <a:t>invaderFireRate</a:t>
            </a:r>
            <a:r>
              <a:rPr lang="en-US" dirty="0"/>
              <a:t> (0.1% is the base probability). We use </a:t>
            </a:r>
            <a:r>
              <a:rPr lang="en-US" dirty="0" err="1"/>
              <a:t>random.random</a:t>
            </a:r>
            <a:r>
              <a:rPr lang="en-US" dirty="0"/>
              <a:t>() to generate a value between 0 and 1.If it falls below the adjusted fire rate, a new Laser is instantiated at the invader's position and appended to </a:t>
            </a:r>
            <a:r>
              <a:rPr lang="en-US" dirty="0" err="1"/>
              <a:t>invaderLasers</a:t>
            </a:r>
            <a:r>
              <a:rPr lang="en-US" dirty="0"/>
              <a:t>. The fire rate is dynamically adjusted based on remaining invaders to maintain consistent attack pressure.</a:t>
            </a:r>
          </a:p>
        </p:txBody>
      </p:sp>
      <p:pic>
        <p:nvPicPr>
          <p:cNvPr id="10" name="Picture 9">
            <a:extLst>
              <a:ext uri="{FF2B5EF4-FFF2-40B4-BE49-F238E27FC236}">
                <a16:creationId xmlns:a16="http://schemas.microsoft.com/office/drawing/2014/main" id="{29103372-D768-AF00-C24A-DF5F5BF45FEF}"/>
              </a:ext>
            </a:extLst>
          </p:cNvPr>
          <p:cNvPicPr>
            <a:picLocks noChangeAspect="1"/>
          </p:cNvPicPr>
          <p:nvPr/>
        </p:nvPicPr>
        <p:blipFill>
          <a:blip r:embed="rId2"/>
          <a:srcRect/>
          <a:stretch/>
        </p:blipFill>
        <p:spPr>
          <a:xfrm>
            <a:off x="4572000" y="1152475"/>
            <a:ext cx="4130593" cy="3358674"/>
          </a:xfrm>
          <a:prstGeom prst="rect">
            <a:avLst/>
          </a:prstGeom>
        </p:spPr>
      </p:pic>
    </p:spTree>
    <p:extLst>
      <p:ext uri="{BB962C8B-B14F-4D97-AF65-F5344CB8AC3E}">
        <p14:creationId xmlns:p14="http://schemas.microsoft.com/office/powerpoint/2010/main" val="4196230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8EC21-0FA3-8200-4C2E-3AAE095F5C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C59937-099E-1447-66C1-FB816720755C}"/>
              </a:ext>
            </a:extLst>
          </p:cNvPr>
          <p:cNvSpPr>
            <a:spLocks noGrp="1"/>
          </p:cNvSpPr>
          <p:nvPr>
            <p:ph type="title"/>
          </p:nvPr>
        </p:nvSpPr>
        <p:spPr/>
        <p:txBody>
          <a:bodyPr>
            <a:normAutofit fontScale="90000"/>
          </a:bodyPr>
          <a:lstStyle/>
          <a:p>
            <a:r>
              <a:rPr lang="en-GB" dirty="0"/>
              <a:t>Dynamic Speed Increase</a:t>
            </a:r>
          </a:p>
        </p:txBody>
      </p:sp>
      <p:sp>
        <p:nvSpPr>
          <p:cNvPr id="3" name="Text Placeholder 2">
            <a:extLst>
              <a:ext uri="{FF2B5EF4-FFF2-40B4-BE49-F238E27FC236}">
                <a16:creationId xmlns:a16="http://schemas.microsoft.com/office/drawing/2014/main" id="{A1AB57FF-21B8-5E01-2B4D-02438E660E89}"/>
              </a:ext>
            </a:extLst>
          </p:cNvPr>
          <p:cNvSpPr>
            <a:spLocks noGrp="1"/>
          </p:cNvSpPr>
          <p:nvPr>
            <p:ph type="body" idx="1"/>
          </p:nvPr>
        </p:nvSpPr>
        <p:spPr/>
        <p:txBody>
          <a:bodyPr anchor="ctr">
            <a:normAutofit/>
          </a:bodyPr>
          <a:lstStyle/>
          <a:p>
            <a:pPr marL="114300" indent="0">
              <a:buNone/>
            </a:pPr>
            <a:r>
              <a:rPr lang="en-US" dirty="0"/>
              <a:t>Within </a:t>
            </a:r>
            <a:r>
              <a:rPr lang="en-US" dirty="0" err="1"/>
              <a:t>moveInvaders</a:t>
            </a:r>
            <a:r>
              <a:rPr lang="en-US" dirty="0"/>
              <a:t>(), we calculate a </a:t>
            </a:r>
            <a:r>
              <a:rPr lang="en-US" dirty="0" err="1"/>
              <a:t>speedMultiplier</a:t>
            </a:r>
            <a:r>
              <a:rPr lang="en-US" dirty="0"/>
              <a:t> by dividing </a:t>
            </a:r>
            <a:r>
              <a:rPr lang="en-US" dirty="0" err="1"/>
              <a:t>totalInvaders</a:t>
            </a:r>
            <a:r>
              <a:rPr lang="en-US" dirty="0"/>
              <a:t> (original count) by </a:t>
            </a:r>
            <a:r>
              <a:rPr lang="en-US" dirty="0" err="1"/>
              <a:t>remainingInvaders</a:t>
            </a:r>
            <a:r>
              <a:rPr lang="en-US" dirty="0"/>
              <a:t>. This means fewer invaders results in a higher multiplier. The </a:t>
            </a:r>
            <a:r>
              <a:rPr lang="en-US" dirty="0" err="1"/>
              <a:t>currentSpeed</a:t>
            </a:r>
            <a:r>
              <a:rPr lang="en-US" dirty="0"/>
              <a:t> is calculated as </a:t>
            </a:r>
            <a:r>
              <a:rPr lang="en-US" dirty="0" err="1"/>
              <a:t>startInvaderSpeed</a:t>
            </a:r>
            <a:r>
              <a:rPr lang="en-US" dirty="0"/>
              <a:t> * </a:t>
            </a:r>
            <a:r>
              <a:rPr lang="en-US" dirty="0" err="1"/>
              <a:t>speedMultiplier</a:t>
            </a:r>
            <a:r>
              <a:rPr lang="en-US" dirty="0"/>
              <a:t>, capped at 3x the original speed using min() to prevent unplayable speeds. This creates escalating difficulty as the player progresses.</a:t>
            </a:r>
          </a:p>
        </p:txBody>
      </p:sp>
      <p:pic>
        <p:nvPicPr>
          <p:cNvPr id="10" name="Picture 9">
            <a:extLst>
              <a:ext uri="{FF2B5EF4-FFF2-40B4-BE49-F238E27FC236}">
                <a16:creationId xmlns:a16="http://schemas.microsoft.com/office/drawing/2014/main" id="{5143BDAC-8216-DB8C-6613-74A2A95EFD46}"/>
              </a:ext>
            </a:extLst>
          </p:cNvPr>
          <p:cNvPicPr>
            <a:picLocks noChangeAspect="1"/>
          </p:cNvPicPr>
          <p:nvPr/>
        </p:nvPicPr>
        <p:blipFill>
          <a:blip r:embed="rId2"/>
          <a:srcRect/>
          <a:stretch/>
        </p:blipFill>
        <p:spPr>
          <a:xfrm>
            <a:off x="4572000" y="1843445"/>
            <a:ext cx="4130593" cy="1976733"/>
          </a:xfrm>
          <a:prstGeom prst="rect">
            <a:avLst/>
          </a:prstGeom>
        </p:spPr>
      </p:pic>
    </p:spTree>
    <p:extLst>
      <p:ext uri="{BB962C8B-B14F-4D97-AF65-F5344CB8AC3E}">
        <p14:creationId xmlns:p14="http://schemas.microsoft.com/office/powerpoint/2010/main" val="319228461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760</TotalTime>
  <Words>1692</Words>
  <Application>Microsoft Macintosh PowerPoint</Application>
  <PresentationFormat>On-screen Show (16:9)</PresentationFormat>
  <Paragraphs>64</Paragraphs>
  <Slides>23</Slides>
  <Notes>8</Notes>
  <HiddenSlides>0</HiddenSlides>
  <MMClips>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23</vt:i4>
      </vt:variant>
    </vt:vector>
  </HeadingPairs>
  <TitlesOfParts>
    <vt:vector size="25" baseType="lpstr">
      <vt:lpstr>Arial</vt:lpstr>
      <vt:lpstr>Simple Light</vt:lpstr>
      <vt:lpstr>COM4023 CW1 Assignment Presentation</vt:lpstr>
      <vt:lpstr>PowerPoint Presentation</vt:lpstr>
      <vt:lpstr>Requirement 1 </vt:lpstr>
      <vt:lpstr>Invader Types</vt:lpstr>
      <vt:lpstr>Invader Grid Creation</vt:lpstr>
      <vt:lpstr>Invader Class</vt:lpstr>
      <vt:lpstr>Side to Side Movement</vt:lpstr>
      <vt:lpstr>Random Firing</vt:lpstr>
      <vt:lpstr>Dynamic Speed Increase</vt:lpstr>
      <vt:lpstr>Requirement 2 </vt:lpstr>
      <vt:lpstr>A Reusable Laser Class for Defenders and Invaders</vt:lpstr>
      <vt:lpstr>Creating Lasers On Player Input</vt:lpstr>
      <vt:lpstr>Moving, Rendering and Laser Garbage Collection</vt:lpstr>
      <vt:lpstr>Detecting Laser Hits Using Bounding Box Collision</vt:lpstr>
      <vt:lpstr>Player Hit Detection</vt:lpstr>
      <vt:lpstr>Lives and Respawn</vt:lpstr>
      <vt:lpstr>Requirement 3 </vt:lpstr>
      <vt:lpstr>The Barrier Class</vt:lpstr>
      <vt:lpstr>Visual Damage Mechanism</vt:lpstr>
      <vt:lpstr>Barrier Collision Detection</vt:lpstr>
      <vt:lpstr>Beyond The Requirements</vt:lpstr>
      <vt:lpstr>Future Changes</vt:lpstr>
      <vt:lpstr>References &amp;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Harrison, Robson (Engineer - Software Engineering)</cp:lastModifiedBy>
  <cp:revision>61</cp:revision>
  <dcterms:modified xsi:type="dcterms:W3CDTF">2025-12-12T11:38:34Z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9bca4c2-e50b-486e-8f26-05163b174112_Enabled">
    <vt:lpwstr>true</vt:lpwstr>
  </property>
  <property fmtid="{D5CDD505-2E9C-101B-9397-08002B2CF9AE}" pid="3" name="MSIP_Label_99bca4c2-e50b-486e-8f26-05163b174112_SetDate">
    <vt:lpwstr>2025-12-11T20:11:27Z</vt:lpwstr>
  </property>
  <property fmtid="{D5CDD505-2E9C-101B-9397-08002B2CF9AE}" pid="4" name="MSIP_Label_99bca4c2-e50b-486e-8f26-05163b174112_Method">
    <vt:lpwstr>Privileged</vt:lpwstr>
  </property>
  <property fmtid="{D5CDD505-2E9C-101B-9397-08002B2CF9AE}" pid="5" name="MSIP_Label_99bca4c2-e50b-486e-8f26-05163b174112_Name">
    <vt:lpwstr>General - Prod</vt:lpwstr>
  </property>
  <property fmtid="{D5CDD505-2E9C-101B-9397-08002B2CF9AE}" pid="6" name="MSIP_Label_99bca4c2-e50b-486e-8f26-05163b174112_SiteId">
    <vt:lpwstr>68b865d5-cf18-4b2b-82a4-a4eddb9c5237</vt:lpwstr>
  </property>
  <property fmtid="{D5CDD505-2E9C-101B-9397-08002B2CF9AE}" pid="7" name="MSIP_Label_99bca4c2-e50b-486e-8f26-05163b174112_ActionId">
    <vt:lpwstr>72c5f30c-5e5b-4138-b3fa-ae410a7e5ec4</vt:lpwstr>
  </property>
  <property fmtid="{D5CDD505-2E9C-101B-9397-08002B2CF9AE}" pid="8" name="MSIP_Label_99bca4c2-e50b-486e-8f26-05163b174112_ContentBits">
    <vt:lpwstr>0</vt:lpwstr>
  </property>
  <property fmtid="{D5CDD505-2E9C-101B-9397-08002B2CF9AE}" pid="9" name="MSIP_Label_99bca4c2-e50b-486e-8f26-05163b174112_Tag">
    <vt:lpwstr>50, 0, 1, 1</vt:lpwstr>
  </property>
</Properties>
</file>

<file path=docProps/thumbnail.jpeg>
</file>